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3"/>
  </p:notesMasterIdLst>
  <p:sldIdLst>
    <p:sldId id="256" r:id="rId5"/>
    <p:sldId id="257" r:id="rId6"/>
    <p:sldId id="261" r:id="rId7"/>
    <p:sldId id="268" r:id="rId8"/>
    <p:sldId id="297" r:id="rId9"/>
    <p:sldId id="296" r:id="rId10"/>
    <p:sldId id="284" r:id="rId11"/>
    <p:sldId id="285" r:id="rId12"/>
    <p:sldId id="279" r:id="rId13"/>
    <p:sldId id="280" r:id="rId14"/>
    <p:sldId id="286" r:id="rId15"/>
    <p:sldId id="281" r:id="rId16"/>
    <p:sldId id="287" r:id="rId17"/>
    <p:sldId id="282" r:id="rId18"/>
    <p:sldId id="300" r:id="rId19"/>
    <p:sldId id="301" r:id="rId20"/>
    <p:sldId id="302" r:id="rId21"/>
    <p:sldId id="303" r:id="rId22"/>
    <p:sldId id="289" r:id="rId23"/>
    <p:sldId id="290" r:id="rId24"/>
    <p:sldId id="291" r:id="rId25"/>
    <p:sldId id="292" r:id="rId26"/>
    <p:sldId id="293" r:id="rId27"/>
    <p:sldId id="294" r:id="rId28"/>
    <p:sldId id="295" r:id="rId29"/>
    <p:sldId id="298" r:id="rId30"/>
    <p:sldId id="299" r:id="rId31"/>
    <p:sldId id="277" r:id="rId32"/>
  </p:sldIdLst>
  <p:sldSz cx="18288000" cy="10287000"/>
  <p:notesSz cx="6858000" cy="9144000"/>
  <p:embeddedFontLst>
    <p:embeddedFont>
      <p:font typeface="Calibri" panose="020F0502020204030204" pitchFamily="34" charset="0"/>
      <p:regular r:id="rId34"/>
      <p:bold r:id="rId35"/>
      <p:italic r:id="rId36"/>
      <p:boldItalic r:id="rId37"/>
    </p:embeddedFont>
    <p:embeddedFont>
      <p:font typeface="Noto Sans Bold" panose="020B0802040504020204" pitchFamily="34" charset="0"/>
      <p:regular r:id=""/>
      <p:bold r:id=""/>
    </p:embeddedFont>
    <p:embeddedFont>
      <p:font typeface="Open Sans Bold" pitchFamily="2" charset="0"/>
      <p:regular r:id=""/>
      <p:bold r:id=""/>
      <p:italic r:id=""/>
      <p:boldItalic r:id=""/>
    </p:embeddedFont>
    <p:embeddedFont>
      <p:font typeface="Open Sauce SemiBold Bold" pitchFamily="2" charset="77"/>
      <p:regular r:id=""/>
      <p:bold r:id=""/>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9"/>
  </p:normalViewPr>
  <p:slideViewPr>
    <p:cSldViewPr snapToGrid="0">
      <p:cViewPr varScale="1">
        <p:scale>
          <a:sx n="68" d="100"/>
          <a:sy n="68" d="100"/>
        </p:scale>
        <p:origin x="1000" y="20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font" Target="fonts/font1.fntdata"/><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4.fntdata"/><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3.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2.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3026F8-785B-4C45-8CEF-A022EE8C310C}" type="datetimeFigureOut">
              <a:rPr lang="en-US" smtClean="0"/>
              <a:t>12/7/22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430DF2-E42B-4D4F-B938-55D21CF5AA54}" type="slidenum">
              <a:rPr lang="en-US" smtClean="0"/>
              <a:t>‹#›</a:t>
            </a:fld>
            <a:endParaRPr lang="en-US"/>
          </a:p>
        </p:txBody>
      </p:sp>
    </p:spTree>
    <p:extLst>
      <p:ext uri="{BB962C8B-B14F-4D97-AF65-F5344CB8AC3E}">
        <p14:creationId xmlns:p14="http://schemas.microsoft.com/office/powerpoint/2010/main" val="278917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9430DF2-E42B-4D4F-B938-55D21CF5AA54}" type="slidenum">
              <a:rPr lang="en-US" smtClean="0"/>
              <a:t>5</a:t>
            </a:fld>
            <a:endParaRPr lang="en-US"/>
          </a:p>
        </p:txBody>
      </p:sp>
    </p:spTree>
    <p:extLst>
      <p:ext uri="{BB962C8B-B14F-4D97-AF65-F5344CB8AC3E}">
        <p14:creationId xmlns:p14="http://schemas.microsoft.com/office/powerpoint/2010/main" val="18137147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9430DF2-E42B-4D4F-B938-55D21CF5AA54}" type="slidenum">
              <a:rPr lang="en-US" smtClean="0"/>
              <a:t>28</a:t>
            </a:fld>
            <a:endParaRPr lang="en-US"/>
          </a:p>
        </p:txBody>
      </p:sp>
    </p:spTree>
    <p:extLst>
      <p:ext uri="{BB962C8B-B14F-4D97-AF65-F5344CB8AC3E}">
        <p14:creationId xmlns:p14="http://schemas.microsoft.com/office/powerpoint/2010/main" val="8066044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12/7/22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5096" t="10762" r="41664" b="16226"/>
          <a:stretch>
            <a:fillRect/>
          </a:stretch>
        </p:blipFill>
        <p:spPr>
          <a:xfrm>
            <a:off x="9144000" y="0"/>
            <a:ext cx="9144000" cy="10287000"/>
          </a:xfrm>
          <a:prstGeom prst="rect">
            <a:avLst/>
          </a:prstGeom>
        </p:spPr>
      </p:pic>
      <p:grpSp>
        <p:nvGrpSpPr>
          <p:cNvPr id="3" name="Group 3"/>
          <p:cNvGrpSpPr/>
          <p:nvPr/>
        </p:nvGrpSpPr>
        <p:grpSpPr>
          <a:xfrm>
            <a:off x="-30384" y="933851"/>
            <a:ext cx="18288000" cy="8821521"/>
            <a:chOff x="0" y="0"/>
            <a:chExt cx="4816593" cy="2225896"/>
          </a:xfrm>
        </p:grpSpPr>
        <p:sp>
          <p:nvSpPr>
            <p:cNvPr id="4" name="Freeform 4"/>
            <p:cNvSpPr/>
            <p:nvPr/>
          </p:nvSpPr>
          <p:spPr>
            <a:xfrm>
              <a:off x="0" y="0"/>
              <a:ext cx="4816592" cy="2225896"/>
            </a:xfrm>
            <a:custGeom>
              <a:avLst/>
              <a:gdLst/>
              <a:ahLst/>
              <a:cxnLst/>
              <a:rect l="l" t="t" r="r" b="b"/>
              <a:pathLst>
                <a:path w="4816592" h="2225896">
                  <a:moveTo>
                    <a:pt x="0" y="0"/>
                  </a:moveTo>
                  <a:lnTo>
                    <a:pt x="4816592" y="0"/>
                  </a:lnTo>
                  <a:lnTo>
                    <a:pt x="4816592" y="2225896"/>
                  </a:lnTo>
                  <a:lnTo>
                    <a:pt x="0" y="2225896"/>
                  </a:lnTo>
                  <a:close/>
                </a:path>
              </a:pathLst>
            </a:custGeom>
            <a:solidFill>
              <a:srgbClr val="F4CE2C">
                <a:alpha val="49804"/>
              </a:srgbClr>
            </a:solidFill>
          </p:spPr>
        </p:sp>
        <p:sp>
          <p:nvSpPr>
            <p:cNvPr id="5" name="TextBox 5"/>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sp>
        <p:nvSpPr>
          <p:cNvPr id="7" name="Freeform 7"/>
          <p:cNvSpPr/>
          <p:nvPr/>
        </p:nvSpPr>
        <p:spPr>
          <a:xfrm>
            <a:off x="0" y="0"/>
            <a:ext cx="9144000" cy="10287000"/>
          </a:xfrm>
          <a:custGeom>
            <a:avLst/>
            <a:gdLst/>
            <a:ahLst/>
            <a:cxnLst/>
            <a:rect l="l" t="t" r="r" b="b"/>
            <a:pathLst>
              <a:path w="2408296" h="2709333">
                <a:moveTo>
                  <a:pt x="0" y="0"/>
                </a:moveTo>
                <a:lnTo>
                  <a:pt x="2408296" y="0"/>
                </a:lnTo>
                <a:lnTo>
                  <a:pt x="2408296" y="2709333"/>
                </a:lnTo>
                <a:lnTo>
                  <a:pt x="0" y="2709333"/>
                </a:lnTo>
                <a:close/>
              </a:path>
            </a:pathLst>
          </a:custGeom>
          <a:solidFill>
            <a:schemeClr val="bg1"/>
          </a:solidFill>
        </p:spPr>
        <p:txBody>
          <a:bodyPr/>
          <a:lstStyle/>
          <a:p>
            <a:endParaRPr lang="en-US"/>
          </a:p>
        </p:txBody>
      </p:sp>
      <p:grpSp>
        <p:nvGrpSpPr>
          <p:cNvPr id="9" name="Group 9"/>
          <p:cNvGrpSpPr/>
          <p:nvPr/>
        </p:nvGrpSpPr>
        <p:grpSpPr>
          <a:xfrm>
            <a:off x="856177" y="6541493"/>
            <a:ext cx="5029201" cy="3266927"/>
            <a:chOff x="-45438" y="-179344"/>
            <a:chExt cx="1324563" cy="860425"/>
          </a:xfrm>
        </p:grpSpPr>
        <p:sp>
          <p:nvSpPr>
            <p:cNvPr id="10" name="Freeform 10"/>
            <p:cNvSpPr/>
            <p:nvPr/>
          </p:nvSpPr>
          <p:spPr>
            <a:xfrm>
              <a:off x="0" y="0"/>
              <a:ext cx="1258134" cy="135828"/>
            </a:xfrm>
            <a:custGeom>
              <a:avLst/>
              <a:gdLst/>
              <a:ahLst/>
              <a:cxnLst/>
              <a:rect l="l" t="t" r="r" b="b"/>
              <a:pathLst>
                <a:path w="1258134" h="135828">
                  <a:moveTo>
                    <a:pt x="0" y="0"/>
                  </a:moveTo>
                  <a:lnTo>
                    <a:pt x="1258134" y="0"/>
                  </a:lnTo>
                  <a:lnTo>
                    <a:pt x="1258134" y="135828"/>
                  </a:lnTo>
                  <a:lnTo>
                    <a:pt x="0" y="135828"/>
                  </a:lnTo>
                  <a:close/>
                </a:path>
              </a:pathLst>
            </a:custGeom>
            <a:solidFill>
              <a:srgbClr val="F4CE2C"/>
            </a:solidFill>
          </p:spPr>
        </p:sp>
        <p:sp>
          <p:nvSpPr>
            <p:cNvPr id="11" name="TextBox 11"/>
            <p:cNvSpPr txBox="1"/>
            <p:nvPr/>
          </p:nvSpPr>
          <p:spPr>
            <a:xfrm>
              <a:off x="-45438" y="-179344"/>
              <a:ext cx="1324563" cy="860425"/>
            </a:xfrm>
            <a:prstGeom prst="rect">
              <a:avLst/>
            </a:prstGeom>
          </p:spPr>
          <p:txBody>
            <a:bodyPr lIns="50800" tIns="50800" rIns="50800" bIns="50800" rtlCol="0" anchor="ctr"/>
            <a:lstStyle/>
            <a:p>
              <a:pPr algn="ctr">
                <a:lnSpc>
                  <a:spcPts val="3359"/>
                </a:lnSpc>
              </a:pPr>
              <a:r>
                <a:rPr lang="en-US" sz="2800" dirty="0">
                  <a:solidFill>
                    <a:srgbClr val="004E8E"/>
                  </a:solidFill>
                  <a:latin typeface="Open Sauce SemiBold Bold"/>
                </a:rPr>
                <a:t>IST654 Group - 8</a:t>
              </a:r>
            </a:p>
          </p:txBody>
        </p:sp>
      </p:grpSp>
      <p:grpSp>
        <p:nvGrpSpPr>
          <p:cNvPr id="12" name="Group 12"/>
          <p:cNvGrpSpPr/>
          <p:nvPr/>
        </p:nvGrpSpPr>
        <p:grpSpPr>
          <a:xfrm>
            <a:off x="7357950" y="9258300"/>
            <a:ext cx="3572101" cy="515722"/>
            <a:chOff x="0" y="0"/>
            <a:chExt cx="940800" cy="135828"/>
          </a:xfrm>
        </p:grpSpPr>
        <p:sp>
          <p:nvSpPr>
            <p:cNvPr id="13" name="Freeform 13"/>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14" name="TextBox 14"/>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4" y="1322571"/>
            <a:ext cx="1786055" cy="515722"/>
            <a:chOff x="0" y="0"/>
            <a:chExt cx="940800" cy="135828"/>
          </a:xfrm>
        </p:grpSpPr>
        <p:sp>
          <p:nvSpPr>
            <p:cNvPr id="16" name="Freeform 16"/>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17" name="TextBox 17"/>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pic>
        <p:nvPicPr>
          <p:cNvPr id="1026" name="Picture 2">
            <a:extLst>
              <a:ext uri="{FF2B5EF4-FFF2-40B4-BE49-F238E27FC236}">
                <a16:creationId xmlns:a16="http://schemas.microsoft.com/office/drawing/2014/main" id="{EA05AFE3-9233-2375-9B0C-32840AAC4B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26" y="1923165"/>
            <a:ext cx="9728200" cy="4102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marL="0" lvl="0" indent="0" algn="ctr">
              <a:lnSpc>
                <a:spcPts val="6959"/>
              </a:lnSpc>
              <a:spcBef>
                <a:spcPct val="0"/>
              </a:spcBef>
            </a:pPr>
            <a:r>
              <a:rPr lang="en-US" sz="6000">
                <a:solidFill>
                  <a:srgbClr val="FFFFFF"/>
                </a:solidFill>
                <a:latin typeface="Open Sans Bold"/>
              </a:rPr>
              <a:t>1. Context DFD</a:t>
            </a:r>
          </a:p>
        </p:txBody>
      </p:sp>
      <p:pic>
        <p:nvPicPr>
          <p:cNvPr id="2" name="Picture 1" descr="Text&#10;&#10;Description automatically generated">
            <a:extLst>
              <a:ext uri="{FF2B5EF4-FFF2-40B4-BE49-F238E27FC236}">
                <a16:creationId xmlns:a16="http://schemas.microsoft.com/office/drawing/2014/main" id="{9775F921-3D70-B053-A32B-B9F71074E56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79267" y="3648170"/>
            <a:ext cx="13929462" cy="4543573"/>
          </a:xfrm>
          <a:prstGeom prst="rect">
            <a:avLst/>
          </a:prstGeom>
          <a:noFill/>
          <a:ln>
            <a:noFill/>
          </a:ln>
        </p:spPr>
      </p:pic>
      <p:sp>
        <p:nvSpPr>
          <p:cNvPr id="3" name="TextBox 2">
            <a:extLst>
              <a:ext uri="{FF2B5EF4-FFF2-40B4-BE49-F238E27FC236}">
                <a16:creationId xmlns:a16="http://schemas.microsoft.com/office/drawing/2014/main" id="{CDB64CF5-718B-D819-9E55-F27DE4462A9A}"/>
              </a:ext>
            </a:extLst>
          </p:cNvPr>
          <p:cNvSpPr txBox="1"/>
          <p:nvPr/>
        </p:nvSpPr>
        <p:spPr>
          <a:xfrm>
            <a:off x="2179267" y="2628900"/>
            <a:ext cx="4297733" cy="1600438"/>
          </a:xfrm>
          <a:prstGeom prst="rect">
            <a:avLst/>
          </a:prstGeom>
          <a:noFill/>
        </p:spPr>
        <p:txBody>
          <a:bodyPr wrap="square" rtlCol="0">
            <a:spAutoFit/>
          </a:bodyPr>
          <a:lstStyle/>
          <a:p>
            <a:r>
              <a:rPr lang="en-US" sz="3200" b="1">
                <a:solidFill>
                  <a:schemeClr val="tx2"/>
                </a:solidFill>
                <a:effectLst/>
                <a:ea typeface="Yu Mincho" panose="02020400000000000000" pitchFamily="18" charset="-128"/>
                <a:cs typeface="Times New Roman" panose="02020603050405020304" pitchFamily="18" charset="0"/>
              </a:rPr>
              <a:t>Context DFD:</a:t>
            </a:r>
            <a:endParaRPr lang="en-US" sz="3200">
              <a:solidFill>
                <a:schemeClr val="tx2"/>
              </a:solidFill>
              <a:effectLst/>
              <a:ea typeface="Calibri" panose="020F0502020204030204" pitchFamily="34" charset="0"/>
              <a:cs typeface="Arial" panose="020B0604020202020204" pitchFamily="34" charset="0"/>
            </a:endParaRPr>
          </a:p>
          <a:p>
            <a:endParaRPr lang="en-US" sz="6600" b="1">
              <a:solidFill>
                <a:schemeClr val="tx2"/>
              </a:solidFill>
            </a:endParaRPr>
          </a:p>
        </p:txBody>
      </p:sp>
    </p:spTree>
    <p:extLst>
      <p:ext uri="{BB962C8B-B14F-4D97-AF65-F5344CB8AC3E}">
        <p14:creationId xmlns:p14="http://schemas.microsoft.com/office/powerpoint/2010/main" val="3171695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138592"/>
            <a:ext cx="18303951" cy="2767492"/>
            <a:chOff x="0" y="-57150"/>
            <a:chExt cx="4820794" cy="869950"/>
          </a:xfrm>
        </p:grpSpPr>
        <p:sp>
          <p:nvSpPr>
            <p:cNvPr id="25" name="Freeform 25"/>
            <p:cNvSpPr/>
            <p:nvPr/>
          </p:nvSpPr>
          <p:spPr>
            <a:xfrm>
              <a:off x="4202"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txBody>
            <a:bodyPr/>
            <a:lstStyle/>
            <a:p>
              <a:endParaRPr lang="en-US"/>
            </a:p>
          </p:txBody>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pic>
        <p:nvPicPr>
          <p:cNvPr id="4" name="Picture 3" descr="Diagram&#10;&#10;Description automatically generated">
            <a:extLst>
              <a:ext uri="{FF2B5EF4-FFF2-40B4-BE49-F238E27FC236}">
                <a16:creationId xmlns:a16="http://schemas.microsoft.com/office/drawing/2014/main" id="{500EC11C-F659-18A9-E79C-D5A420724474}"/>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28359" y="1940689"/>
            <a:ext cx="12631281" cy="8068651"/>
          </a:xfrm>
          <a:prstGeom prst="rect">
            <a:avLst/>
          </a:prstGeom>
          <a:noFill/>
          <a:ln>
            <a:noFill/>
          </a:ln>
        </p:spPr>
      </p:pic>
      <p:sp>
        <p:nvSpPr>
          <p:cNvPr id="6" name="TextBox 5">
            <a:extLst>
              <a:ext uri="{FF2B5EF4-FFF2-40B4-BE49-F238E27FC236}">
                <a16:creationId xmlns:a16="http://schemas.microsoft.com/office/drawing/2014/main" id="{12610F6F-AFA1-E50A-1AB2-B18F2F042060}"/>
              </a:ext>
            </a:extLst>
          </p:cNvPr>
          <p:cNvSpPr txBox="1"/>
          <p:nvPr/>
        </p:nvSpPr>
        <p:spPr>
          <a:xfrm>
            <a:off x="6172200" y="275002"/>
            <a:ext cx="5715000" cy="1015663"/>
          </a:xfrm>
          <a:prstGeom prst="rect">
            <a:avLst/>
          </a:prstGeom>
          <a:noFill/>
        </p:spPr>
        <p:txBody>
          <a:bodyPr wrap="square" rtlCol="0">
            <a:spAutoFit/>
          </a:bodyPr>
          <a:lstStyle/>
          <a:p>
            <a:r>
              <a:rPr lang="en-US" sz="5400" b="1" dirty="0">
                <a:solidFill>
                  <a:schemeClr val="bg1"/>
                </a:solidFill>
                <a:latin typeface="Open Sans Bold"/>
              </a:rPr>
              <a:t>2. </a:t>
            </a:r>
            <a:r>
              <a:rPr lang="en-US" sz="6000" dirty="0">
                <a:solidFill>
                  <a:srgbClr val="FFFFFF"/>
                </a:solidFill>
                <a:latin typeface="Open Sans Bold"/>
              </a:rPr>
              <a:t>Level-0</a:t>
            </a:r>
            <a:r>
              <a:rPr lang="en-US" sz="5400" b="1" dirty="0">
                <a:solidFill>
                  <a:schemeClr val="bg1"/>
                </a:solidFill>
              </a:rPr>
              <a:t> </a:t>
            </a:r>
            <a:r>
              <a:rPr lang="en-US" sz="6000" dirty="0">
                <a:solidFill>
                  <a:srgbClr val="FFFFFF"/>
                </a:solidFill>
                <a:latin typeface="Open Sans Bold"/>
              </a:rPr>
              <a:t>DFD</a:t>
            </a:r>
          </a:p>
        </p:txBody>
      </p:sp>
    </p:spTree>
    <p:extLst>
      <p:ext uri="{BB962C8B-B14F-4D97-AF65-F5344CB8AC3E}">
        <p14:creationId xmlns:p14="http://schemas.microsoft.com/office/powerpoint/2010/main" val="3991078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marL="0" lvl="0" indent="0" algn="ctr">
              <a:lnSpc>
                <a:spcPts val="6959"/>
              </a:lnSpc>
              <a:spcBef>
                <a:spcPct val="0"/>
              </a:spcBef>
            </a:pPr>
            <a:r>
              <a:rPr lang="en-US" sz="6000" dirty="0">
                <a:solidFill>
                  <a:srgbClr val="FFFFFF"/>
                </a:solidFill>
                <a:latin typeface="Open Sans Bold"/>
              </a:rPr>
              <a:t>3. Basic ERD</a:t>
            </a:r>
          </a:p>
        </p:txBody>
      </p:sp>
      <p:pic>
        <p:nvPicPr>
          <p:cNvPr id="3" name="Picture 2" descr="Diagram&#10;&#10;Description automatically generated">
            <a:extLst>
              <a:ext uri="{FF2B5EF4-FFF2-40B4-BE49-F238E27FC236}">
                <a16:creationId xmlns:a16="http://schemas.microsoft.com/office/drawing/2014/main" id="{550204CF-65FF-05E1-A0F8-14E1D7B91964}"/>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00277" y="2356388"/>
            <a:ext cx="12331916" cy="6989317"/>
          </a:xfrm>
          <a:prstGeom prst="rect">
            <a:avLst/>
          </a:prstGeom>
          <a:noFill/>
          <a:ln>
            <a:noFill/>
          </a:ln>
        </p:spPr>
      </p:pic>
    </p:spTree>
    <p:extLst>
      <p:ext uri="{BB962C8B-B14F-4D97-AF65-F5344CB8AC3E}">
        <p14:creationId xmlns:p14="http://schemas.microsoft.com/office/powerpoint/2010/main" val="886987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1838977"/>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4" y="608111"/>
            <a:ext cx="18288000" cy="897682"/>
          </a:xfrm>
          <a:prstGeom prst="rect">
            <a:avLst/>
          </a:prstGeom>
        </p:spPr>
        <p:txBody>
          <a:bodyPr lIns="0" tIns="0" rIns="0" bIns="0" rtlCol="0" anchor="t">
            <a:spAutoFit/>
          </a:bodyPr>
          <a:lstStyle/>
          <a:p>
            <a:pPr marL="0" lvl="0" indent="0" algn="ctr">
              <a:lnSpc>
                <a:spcPts val="6959"/>
              </a:lnSpc>
              <a:spcBef>
                <a:spcPct val="0"/>
              </a:spcBef>
            </a:pPr>
            <a:r>
              <a:rPr lang="en-US" sz="6000" dirty="0">
                <a:solidFill>
                  <a:srgbClr val="FFFFFF"/>
                </a:solidFill>
                <a:latin typeface="Open Sans Bold"/>
              </a:rPr>
              <a:t>4. EERD</a:t>
            </a:r>
          </a:p>
        </p:txBody>
      </p:sp>
      <p:pic>
        <p:nvPicPr>
          <p:cNvPr id="4" name="Picture 3" descr="Diagram&#10;&#10;Description automatically generated">
            <a:extLst>
              <a:ext uri="{FF2B5EF4-FFF2-40B4-BE49-F238E27FC236}">
                <a16:creationId xmlns:a16="http://schemas.microsoft.com/office/drawing/2014/main" id="{76CDA60F-AA78-AFCB-4D92-F73DA281B63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2755"/>
          <a:stretch/>
        </p:blipFill>
        <p:spPr bwMode="auto">
          <a:xfrm>
            <a:off x="1800226" y="1974706"/>
            <a:ext cx="14735173" cy="816011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864481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dirty="0">
                <a:solidFill>
                  <a:srgbClr val="FFFFFF"/>
                </a:solidFill>
                <a:latin typeface="Open Sans Bold"/>
              </a:rPr>
              <a:t>5.1 UML – Use Case</a:t>
            </a:r>
          </a:p>
        </p:txBody>
      </p:sp>
      <p:sp>
        <p:nvSpPr>
          <p:cNvPr id="2" name="TextBox 1">
            <a:extLst>
              <a:ext uri="{FF2B5EF4-FFF2-40B4-BE49-F238E27FC236}">
                <a16:creationId xmlns:a16="http://schemas.microsoft.com/office/drawing/2014/main" id="{E11D3110-A8C3-E51A-07CB-2CF118EE0B40}"/>
              </a:ext>
            </a:extLst>
          </p:cNvPr>
          <p:cNvSpPr txBox="1"/>
          <p:nvPr/>
        </p:nvSpPr>
        <p:spPr>
          <a:xfrm>
            <a:off x="7772400" y="49149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pic>
        <p:nvPicPr>
          <p:cNvPr id="3" name="Picture 3" descr="Diagram&#10;&#10;Description automatically generated">
            <a:extLst>
              <a:ext uri="{FF2B5EF4-FFF2-40B4-BE49-F238E27FC236}">
                <a16:creationId xmlns:a16="http://schemas.microsoft.com/office/drawing/2014/main" id="{B2E778C8-846C-8955-5E0D-2029D627B922}"/>
              </a:ext>
            </a:extLst>
          </p:cNvPr>
          <p:cNvPicPr>
            <a:picLocks noChangeAspect="1"/>
          </p:cNvPicPr>
          <p:nvPr/>
        </p:nvPicPr>
        <p:blipFill>
          <a:blip r:embed="rId2"/>
          <a:stretch>
            <a:fillRect/>
          </a:stretch>
        </p:blipFill>
        <p:spPr>
          <a:xfrm>
            <a:off x="3307299" y="2307010"/>
            <a:ext cx="11673400" cy="7695842"/>
          </a:xfrm>
          <a:prstGeom prst="rect">
            <a:avLst/>
          </a:prstGeom>
        </p:spPr>
      </p:pic>
    </p:spTree>
    <p:extLst>
      <p:ext uri="{BB962C8B-B14F-4D97-AF65-F5344CB8AC3E}">
        <p14:creationId xmlns:p14="http://schemas.microsoft.com/office/powerpoint/2010/main" val="21065856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dirty="0">
                <a:solidFill>
                  <a:srgbClr val="FFFFFF"/>
                </a:solidFill>
                <a:latin typeface="Open Sans Bold"/>
              </a:rPr>
              <a:t>5.2 UML – State Transition</a:t>
            </a:r>
          </a:p>
        </p:txBody>
      </p:sp>
      <p:sp>
        <p:nvSpPr>
          <p:cNvPr id="2" name="TextBox 1">
            <a:extLst>
              <a:ext uri="{FF2B5EF4-FFF2-40B4-BE49-F238E27FC236}">
                <a16:creationId xmlns:a16="http://schemas.microsoft.com/office/drawing/2014/main" id="{E11D3110-A8C3-E51A-07CB-2CF118EE0B40}"/>
              </a:ext>
            </a:extLst>
          </p:cNvPr>
          <p:cNvSpPr txBox="1"/>
          <p:nvPr/>
        </p:nvSpPr>
        <p:spPr>
          <a:xfrm>
            <a:off x="7772400" y="49149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pic>
        <p:nvPicPr>
          <p:cNvPr id="4" name="Picture 4" descr="Diagram&#10;&#10;Description automatically generated">
            <a:extLst>
              <a:ext uri="{FF2B5EF4-FFF2-40B4-BE49-F238E27FC236}">
                <a16:creationId xmlns:a16="http://schemas.microsoft.com/office/drawing/2014/main" id="{FB8F5C17-F90A-82E5-BBE3-4AB59E54983B}"/>
              </a:ext>
            </a:extLst>
          </p:cNvPr>
          <p:cNvPicPr>
            <a:picLocks noChangeAspect="1"/>
          </p:cNvPicPr>
          <p:nvPr/>
        </p:nvPicPr>
        <p:blipFill>
          <a:blip r:embed="rId2"/>
          <a:stretch>
            <a:fillRect/>
          </a:stretch>
        </p:blipFill>
        <p:spPr>
          <a:xfrm>
            <a:off x="5963336" y="2402255"/>
            <a:ext cx="6361328" cy="7201101"/>
          </a:xfrm>
          <a:prstGeom prst="rect">
            <a:avLst/>
          </a:prstGeom>
        </p:spPr>
      </p:pic>
    </p:spTree>
    <p:extLst>
      <p:ext uri="{BB962C8B-B14F-4D97-AF65-F5344CB8AC3E}">
        <p14:creationId xmlns:p14="http://schemas.microsoft.com/office/powerpoint/2010/main" val="5471372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dirty="0">
                <a:solidFill>
                  <a:srgbClr val="FFFFFF"/>
                </a:solidFill>
                <a:latin typeface="Open Sans Bold"/>
              </a:rPr>
              <a:t>5.3 UML – Class Diagram</a:t>
            </a:r>
          </a:p>
        </p:txBody>
      </p:sp>
      <p:sp>
        <p:nvSpPr>
          <p:cNvPr id="2" name="TextBox 1">
            <a:extLst>
              <a:ext uri="{FF2B5EF4-FFF2-40B4-BE49-F238E27FC236}">
                <a16:creationId xmlns:a16="http://schemas.microsoft.com/office/drawing/2014/main" id="{E11D3110-A8C3-E51A-07CB-2CF118EE0B40}"/>
              </a:ext>
            </a:extLst>
          </p:cNvPr>
          <p:cNvSpPr txBox="1"/>
          <p:nvPr/>
        </p:nvSpPr>
        <p:spPr>
          <a:xfrm>
            <a:off x="7772400" y="49149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pic>
        <p:nvPicPr>
          <p:cNvPr id="3" name="Picture 4" descr="Diagram&#10;&#10;Description automatically generated">
            <a:extLst>
              <a:ext uri="{FF2B5EF4-FFF2-40B4-BE49-F238E27FC236}">
                <a16:creationId xmlns:a16="http://schemas.microsoft.com/office/drawing/2014/main" id="{4FCFD5F0-9487-F361-7500-3C89842E8DE2}"/>
              </a:ext>
            </a:extLst>
          </p:cNvPr>
          <p:cNvPicPr>
            <a:picLocks noChangeAspect="1"/>
          </p:cNvPicPr>
          <p:nvPr/>
        </p:nvPicPr>
        <p:blipFill>
          <a:blip r:embed="rId2"/>
          <a:stretch>
            <a:fillRect/>
          </a:stretch>
        </p:blipFill>
        <p:spPr>
          <a:xfrm>
            <a:off x="2419214" y="2433131"/>
            <a:ext cx="13441350" cy="7451824"/>
          </a:xfrm>
          <a:prstGeom prst="rect">
            <a:avLst/>
          </a:prstGeom>
        </p:spPr>
      </p:pic>
    </p:spTree>
    <p:extLst>
      <p:ext uri="{BB962C8B-B14F-4D97-AF65-F5344CB8AC3E}">
        <p14:creationId xmlns:p14="http://schemas.microsoft.com/office/powerpoint/2010/main" val="14515923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dirty="0">
                <a:solidFill>
                  <a:srgbClr val="FFFFFF"/>
                </a:solidFill>
                <a:latin typeface="Open Sans Bold"/>
              </a:rPr>
              <a:t>5.4 UML – Sequence Diagram</a:t>
            </a:r>
          </a:p>
        </p:txBody>
      </p:sp>
      <p:sp>
        <p:nvSpPr>
          <p:cNvPr id="2" name="TextBox 1">
            <a:extLst>
              <a:ext uri="{FF2B5EF4-FFF2-40B4-BE49-F238E27FC236}">
                <a16:creationId xmlns:a16="http://schemas.microsoft.com/office/drawing/2014/main" id="{E11D3110-A8C3-E51A-07CB-2CF118EE0B40}"/>
              </a:ext>
            </a:extLst>
          </p:cNvPr>
          <p:cNvSpPr txBox="1"/>
          <p:nvPr/>
        </p:nvSpPr>
        <p:spPr>
          <a:xfrm>
            <a:off x="7772400" y="49149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pic>
        <p:nvPicPr>
          <p:cNvPr id="4" name="Picture 4">
            <a:extLst>
              <a:ext uri="{FF2B5EF4-FFF2-40B4-BE49-F238E27FC236}">
                <a16:creationId xmlns:a16="http://schemas.microsoft.com/office/drawing/2014/main" id="{13F7E445-61E2-3579-3F76-4EF6201AC247}"/>
              </a:ext>
            </a:extLst>
          </p:cNvPr>
          <p:cNvPicPr>
            <a:picLocks noChangeAspect="1"/>
          </p:cNvPicPr>
          <p:nvPr/>
        </p:nvPicPr>
        <p:blipFill>
          <a:blip r:embed="rId2"/>
          <a:stretch>
            <a:fillRect/>
          </a:stretch>
        </p:blipFill>
        <p:spPr>
          <a:xfrm>
            <a:off x="3266434" y="2911820"/>
            <a:ext cx="11375128" cy="7130731"/>
          </a:xfrm>
          <a:prstGeom prst="rect">
            <a:avLst/>
          </a:prstGeom>
        </p:spPr>
      </p:pic>
      <p:sp>
        <p:nvSpPr>
          <p:cNvPr id="5" name="TextBox 4">
            <a:extLst>
              <a:ext uri="{FF2B5EF4-FFF2-40B4-BE49-F238E27FC236}">
                <a16:creationId xmlns:a16="http://schemas.microsoft.com/office/drawing/2014/main" id="{4B3E5EB7-4F72-8D79-7CE4-56C388DEAD5C}"/>
              </a:ext>
            </a:extLst>
          </p:cNvPr>
          <p:cNvSpPr txBox="1"/>
          <p:nvPr/>
        </p:nvSpPr>
        <p:spPr>
          <a:xfrm>
            <a:off x="240585" y="2311977"/>
            <a:ext cx="897953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chemeClr val="tx2"/>
                </a:solidFill>
                <a:cs typeface="Calibri"/>
              </a:rPr>
              <a:t>Determine hotel availability</a:t>
            </a:r>
          </a:p>
        </p:txBody>
      </p:sp>
    </p:spTree>
    <p:extLst>
      <p:ext uri="{BB962C8B-B14F-4D97-AF65-F5344CB8AC3E}">
        <p14:creationId xmlns:p14="http://schemas.microsoft.com/office/powerpoint/2010/main" val="4679826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dirty="0">
                <a:solidFill>
                  <a:srgbClr val="FFFFFF"/>
                </a:solidFill>
                <a:latin typeface="Open Sans Bold"/>
              </a:rPr>
              <a:t>5.5 UML – Sequence Diagram</a:t>
            </a:r>
          </a:p>
        </p:txBody>
      </p:sp>
      <p:sp>
        <p:nvSpPr>
          <p:cNvPr id="2" name="TextBox 1">
            <a:extLst>
              <a:ext uri="{FF2B5EF4-FFF2-40B4-BE49-F238E27FC236}">
                <a16:creationId xmlns:a16="http://schemas.microsoft.com/office/drawing/2014/main" id="{E11D3110-A8C3-E51A-07CB-2CF118EE0B40}"/>
              </a:ext>
            </a:extLst>
          </p:cNvPr>
          <p:cNvSpPr txBox="1"/>
          <p:nvPr/>
        </p:nvSpPr>
        <p:spPr>
          <a:xfrm>
            <a:off x="7772400" y="49149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pic>
        <p:nvPicPr>
          <p:cNvPr id="3" name="Picture 4">
            <a:extLst>
              <a:ext uri="{FF2B5EF4-FFF2-40B4-BE49-F238E27FC236}">
                <a16:creationId xmlns:a16="http://schemas.microsoft.com/office/drawing/2014/main" id="{007A0CC4-D15C-B78E-127D-C42C814D311D}"/>
              </a:ext>
            </a:extLst>
          </p:cNvPr>
          <p:cNvPicPr>
            <a:picLocks noChangeAspect="1"/>
          </p:cNvPicPr>
          <p:nvPr/>
        </p:nvPicPr>
        <p:blipFill>
          <a:blip r:embed="rId2"/>
          <a:stretch>
            <a:fillRect/>
          </a:stretch>
        </p:blipFill>
        <p:spPr>
          <a:xfrm>
            <a:off x="4290324" y="2803041"/>
            <a:ext cx="8202413" cy="7210929"/>
          </a:xfrm>
          <a:prstGeom prst="rect">
            <a:avLst/>
          </a:prstGeom>
        </p:spPr>
      </p:pic>
      <p:sp>
        <p:nvSpPr>
          <p:cNvPr id="5" name="TextBox 4">
            <a:extLst>
              <a:ext uri="{FF2B5EF4-FFF2-40B4-BE49-F238E27FC236}">
                <a16:creationId xmlns:a16="http://schemas.microsoft.com/office/drawing/2014/main" id="{22EDCF13-7C1E-9DB0-6BF6-B5634AC67241}"/>
              </a:ext>
            </a:extLst>
          </p:cNvPr>
          <p:cNvSpPr txBox="1"/>
          <p:nvPr/>
        </p:nvSpPr>
        <p:spPr>
          <a:xfrm>
            <a:off x="232861" y="2272980"/>
            <a:ext cx="623305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chemeClr val="tx2"/>
                </a:solidFill>
                <a:cs typeface="Calibri"/>
              </a:rPr>
              <a:t>Estimating brochure cost</a:t>
            </a:r>
          </a:p>
        </p:txBody>
      </p:sp>
    </p:spTree>
    <p:extLst>
      <p:ext uri="{BB962C8B-B14F-4D97-AF65-F5344CB8AC3E}">
        <p14:creationId xmlns:p14="http://schemas.microsoft.com/office/powerpoint/2010/main" val="5434713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a:solidFill>
                  <a:srgbClr val="FFFFFF"/>
                </a:solidFill>
                <a:latin typeface="Open Sans Bold"/>
                <a:ea typeface="Open Sans Bold"/>
                <a:cs typeface="Open Sans Bold"/>
              </a:rPr>
              <a:t>User Interface</a:t>
            </a:r>
          </a:p>
        </p:txBody>
      </p:sp>
      <p:sp>
        <p:nvSpPr>
          <p:cNvPr id="2" name="TextBox 1">
            <a:extLst>
              <a:ext uri="{FF2B5EF4-FFF2-40B4-BE49-F238E27FC236}">
                <a16:creationId xmlns:a16="http://schemas.microsoft.com/office/drawing/2014/main" id="{6EE9DA15-A336-69E9-D4B1-54BF1607506A}"/>
              </a:ext>
            </a:extLst>
          </p:cNvPr>
          <p:cNvSpPr txBox="1"/>
          <p:nvPr/>
        </p:nvSpPr>
        <p:spPr>
          <a:xfrm>
            <a:off x="393700" y="2387600"/>
            <a:ext cx="433185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600" b="1" dirty="0">
                <a:solidFill>
                  <a:srgbClr val="4472C4"/>
                </a:solidFill>
                <a:latin typeface="Calibri"/>
                <a:ea typeface="Times New Roman"/>
                <a:cs typeface="Times New Roman"/>
              </a:rPr>
              <a:t>Website Home screen</a:t>
            </a:r>
            <a:endParaRPr lang="en-US" sz="3600" b="1" dirty="0">
              <a:latin typeface="Calibri"/>
              <a:cs typeface="Calibri"/>
            </a:endParaRPr>
          </a:p>
        </p:txBody>
      </p:sp>
      <p:pic>
        <p:nvPicPr>
          <p:cNvPr id="4" name="Picture 4" descr="Graphical user interface, website&#10;&#10;Description automatically generated">
            <a:extLst>
              <a:ext uri="{FF2B5EF4-FFF2-40B4-BE49-F238E27FC236}">
                <a16:creationId xmlns:a16="http://schemas.microsoft.com/office/drawing/2014/main" id="{0FF564E0-F583-2192-6BDC-926B7C28E002}"/>
              </a:ext>
            </a:extLst>
          </p:cNvPr>
          <p:cNvPicPr>
            <a:picLocks noChangeAspect="1"/>
          </p:cNvPicPr>
          <p:nvPr/>
        </p:nvPicPr>
        <p:blipFill>
          <a:blip r:embed="rId2"/>
          <a:stretch>
            <a:fillRect/>
          </a:stretch>
        </p:blipFill>
        <p:spPr>
          <a:xfrm>
            <a:off x="2957945" y="3100693"/>
            <a:ext cx="12216245" cy="695177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439464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7896798" y="0"/>
            <a:ext cx="10385053" cy="10287000"/>
          </a:xfrm>
          <a:custGeom>
            <a:avLst/>
            <a:gdLst/>
            <a:ahLst/>
            <a:cxnLst/>
            <a:rect l="l" t="t" r="r" b="b"/>
            <a:pathLst>
              <a:path w="2735158" h="2709333">
                <a:moveTo>
                  <a:pt x="0" y="0"/>
                </a:moveTo>
                <a:lnTo>
                  <a:pt x="2735158" y="0"/>
                </a:lnTo>
                <a:lnTo>
                  <a:pt x="2735158" y="2709333"/>
                </a:lnTo>
                <a:lnTo>
                  <a:pt x="0" y="2709333"/>
                </a:lnTo>
                <a:close/>
              </a:path>
            </a:pathLst>
          </a:custGeom>
          <a:solidFill>
            <a:srgbClr val="004E8E">
              <a:alpha val="84706"/>
            </a:srgbClr>
          </a:solidFill>
        </p:spPr>
        <p:txBody>
          <a:bodyPr/>
          <a:lstStyle/>
          <a:p>
            <a:endParaRPr lang="en-US"/>
          </a:p>
        </p:txBody>
      </p:sp>
      <p:sp>
        <p:nvSpPr>
          <p:cNvPr id="4" name="TextBox 4"/>
          <p:cNvSpPr txBox="1"/>
          <p:nvPr/>
        </p:nvSpPr>
        <p:spPr>
          <a:xfrm>
            <a:off x="7902947" y="-216991"/>
            <a:ext cx="3086100" cy="3303092"/>
          </a:xfrm>
          <a:prstGeom prst="rect">
            <a:avLst/>
          </a:prstGeom>
        </p:spPr>
        <p:txBody>
          <a:bodyPr lIns="50800" tIns="50800" rIns="50800" bIns="50800" rtlCol="0" anchor="ctr"/>
          <a:lstStyle/>
          <a:p>
            <a:pPr marL="0" lvl="0" indent="0" algn="ctr">
              <a:lnSpc>
                <a:spcPts val="3220"/>
              </a:lnSpc>
              <a:spcBef>
                <a:spcPct val="0"/>
              </a:spcBef>
            </a:pPr>
            <a:endParaRPr/>
          </a:p>
        </p:txBody>
      </p:sp>
      <p:grpSp>
        <p:nvGrpSpPr>
          <p:cNvPr id="5" name="Group 5"/>
          <p:cNvGrpSpPr/>
          <p:nvPr/>
        </p:nvGrpSpPr>
        <p:grpSpPr>
          <a:xfrm>
            <a:off x="9524819" y="8561752"/>
            <a:ext cx="5257982" cy="3266927"/>
            <a:chOff x="0" y="-47625"/>
            <a:chExt cx="1384818" cy="860425"/>
          </a:xfrm>
        </p:grpSpPr>
        <p:sp>
          <p:nvSpPr>
            <p:cNvPr id="6" name="Freeform 6"/>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7" name="TextBox 7"/>
            <p:cNvSpPr txBox="1"/>
            <p:nvPr/>
          </p:nvSpPr>
          <p:spPr>
            <a:xfrm>
              <a:off x="0" y="-47625"/>
              <a:ext cx="1384818" cy="860425"/>
            </a:xfrm>
            <a:prstGeom prst="rect">
              <a:avLst/>
            </a:prstGeom>
          </p:spPr>
          <p:txBody>
            <a:bodyPr lIns="50800" tIns="50800" rIns="50800" bIns="50800" rtlCol="0" anchor="ctr"/>
            <a:lstStyle/>
            <a:p>
              <a:pPr algn="ctr">
                <a:lnSpc>
                  <a:spcPts val="3359"/>
                </a:lnSpc>
              </a:pPr>
              <a:endParaRPr lang="en-US" sz="2400">
                <a:solidFill>
                  <a:srgbClr val="353839"/>
                </a:solidFill>
                <a:latin typeface="Open Sauce SemiBold Bold"/>
              </a:endParaRPr>
            </a:p>
          </p:txBody>
        </p:sp>
      </p:grpSp>
      <p:pic>
        <p:nvPicPr>
          <p:cNvPr id="8" name="Picture 8"/>
          <p:cNvPicPr>
            <a:picLocks noChangeAspect="1"/>
          </p:cNvPicPr>
          <p:nvPr/>
        </p:nvPicPr>
        <p:blipFill>
          <a:blip r:embed="rId2"/>
          <a:srcRect l="194" t="13613" r="194"/>
          <a:stretch>
            <a:fillRect/>
          </a:stretch>
        </p:blipFill>
        <p:spPr>
          <a:xfrm>
            <a:off x="0" y="0"/>
            <a:ext cx="7902947" cy="10287000"/>
          </a:xfrm>
          <a:prstGeom prst="rect">
            <a:avLst/>
          </a:prstGeom>
        </p:spPr>
      </p:pic>
      <p:sp>
        <p:nvSpPr>
          <p:cNvPr id="9" name="TextBox 9"/>
          <p:cNvSpPr txBox="1"/>
          <p:nvPr/>
        </p:nvSpPr>
        <p:spPr>
          <a:xfrm>
            <a:off x="9524819" y="1866868"/>
            <a:ext cx="7600032" cy="2574551"/>
          </a:xfrm>
          <a:prstGeom prst="rect">
            <a:avLst/>
          </a:prstGeom>
        </p:spPr>
        <p:txBody>
          <a:bodyPr lIns="0" tIns="0" rIns="0" bIns="0" rtlCol="0" anchor="t">
            <a:spAutoFit/>
          </a:bodyPr>
          <a:lstStyle/>
          <a:p>
            <a:pPr marL="0" lvl="0" indent="0">
              <a:lnSpc>
                <a:spcPts val="6959"/>
              </a:lnSpc>
              <a:spcBef>
                <a:spcPct val="0"/>
              </a:spcBef>
            </a:pPr>
            <a:r>
              <a:rPr lang="en-US" sz="3200">
                <a:solidFill>
                  <a:srgbClr val="FFFFFF"/>
                </a:solidFill>
                <a:latin typeface="Open Sans Bold"/>
              </a:rPr>
              <a:t>“</a:t>
            </a:r>
            <a:r>
              <a:rPr lang="en-US" sz="3200" u="none">
                <a:solidFill>
                  <a:srgbClr val="FFFFFF"/>
                </a:solidFill>
                <a:latin typeface="Open Sans Bold"/>
              </a:rPr>
              <a:t> Meeting Makers provides services to assist organizations in organizing conferences and meetings”</a:t>
            </a:r>
          </a:p>
        </p:txBody>
      </p:sp>
      <p:sp>
        <p:nvSpPr>
          <p:cNvPr id="13" name="TextBox 12">
            <a:extLst>
              <a:ext uri="{FF2B5EF4-FFF2-40B4-BE49-F238E27FC236}">
                <a16:creationId xmlns:a16="http://schemas.microsoft.com/office/drawing/2014/main" id="{292EE70F-4909-6C49-BF38-39C8D915A5DC}"/>
              </a:ext>
            </a:extLst>
          </p:cNvPr>
          <p:cNvSpPr txBox="1"/>
          <p:nvPr/>
        </p:nvSpPr>
        <p:spPr>
          <a:xfrm>
            <a:off x="9517224" y="8742578"/>
            <a:ext cx="3572101" cy="472437"/>
          </a:xfrm>
          <a:prstGeom prst="rect">
            <a:avLst/>
          </a:prstGeom>
          <a:noFill/>
        </p:spPr>
        <p:txBody>
          <a:bodyPr wrap="square">
            <a:spAutoFit/>
          </a:bodyPr>
          <a:lstStyle/>
          <a:p>
            <a:pPr algn="ctr">
              <a:lnSpc>
                <a:spcPts val="3359"/>
              </a:lnSpc>
            </a:pPr>
            <a:r>
              <a:rPr lang="en-US" sz="1800">
                <a:solidFill>
                  <a:srgbClr val="353839"/>
                </a:solidFill>
                <a:latin typeface="Open Sauce SemiBold Bold"/>
              </a:rPr>
              <a:t>LETS GET STARTED</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a:solidFill>
                  <a:srgbClr val="FFFFFF"/>
                </a:solidFill>
                <a:latin typeface="Open Sans Bold"/>
                <a:ea typeface="Open Sans Bold"/>
                <a:cs typeface="Open Sans Bold"/>
              </a:rPr>
              <a:t>User Interface</a:t>
            </a:r>
          </a:p>
        </p:txBody>
      </p:sp>
      <p:sp>
        <p:nvSpPr>
          <p:cNvPr id="2" name="TextBox 1">
            <a:extLst>
              <a:ext uri="{FF2B5EF4-FFF2-40B4-BE49-F238E27FC236}">
                <a16:creationId xmlns:a16="http://schemas.microsoft.com/office/drawing/2014/main" id="{6EE9DA15-A336-69E9-D4B1-54BF1607506A}"/>
              </a:ext>
            </a:extLst>
          </p:cNvPr>
          <p:cNvSpPr txBox="1"/>
          <p:nvPr/>
        </p:nvSpPr>
        <p:spPr>
          <a:xfrm>
            <a:off x="393700" y="2249055"/>
            <a:ext cx="44703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tx2">
                    <a:lumMod val="60000"/>
                    <a:lumOff val="40000"/>
                  </a:schemeClr>
                </a:solidFill>
                <a:latin typeface="Calibri"/>
                <a:ea typeface="+mn-lt"/>
                <a:cs typeface="+mn-lt"/>
              </a:rPr>
              <a:t>User Login Page</a:t>
            </a:r>
            <a:endParaRPr lang="en-US" sz="3600" b="1" dirty="0">
              <a:solidFill>
                <a:schemeClr val="tx2">
                  <a:lumMod val="60000"/>
                  <a:lumOff val="40000"/>
                </a:schemeClr>
              </a:solidFill>
              <a:latin typeface="Calibri"/>
              <a:cs typeface="Calibri"/>
            </a:endParaRPr>
          </a:p>
        </p:txBody>
      </p:sp>
      <p:pic>
        <p:nvPicPr>
          <p:cNvPr id="3" name="Picture 4">
            <a:extLst>
              <a:ext uri="{FF2B5EF4-FFF2-40B4-BE49-F238E27FC236}">
                <a16:creationId xmlns:a16="http://schemas.microsoft.com/office/drawing/2014/main" id="{D563EBF8-C978-7A52-9AD1-98BC4D00D012}"/>
              </a:ext>
            </a:extLst>
          </p:cNvPr>
          <p:cNvPicPr>
            <a:picLocks noChangeAspect="1"/>
          </p:cNvPicPr>
          <p:nvPr/>
        </p:nvPicPr>
        <p:blipFill>
          <a:blip r:embed="rId2"/>
          <a:stretch>
            <a:fillRect/>
          </a:stretch>
        </p:blipFill>
        <p:spPr>
          <a:xfrm>
            <a:off x="3027218" y="3165773"/>
            <a:ext cx="12389427" cy="689954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2692622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a:solidFill>
                  <a:srgbClr val="FFFFFF"/>
                </a:solidFill>
                <a:latin typeface="Open Sans Bold"/>
                <a:ea typeface="Open Sans Bold"/>
                <a:cs typeface="Open Sans Bold"/>
              </a:rPr>
              <a:t>User Interface</a:t>
            </a:r>
          </a:p>
        </p:txBody>
      </p:sp>
      <p:sp>
        <p:nvSpPr>
          <p:cNvPr id="2" name="TextBox 1">
            <a:extLst>
              <a:ext uri="{FF2B5EF4-FFF2-40B4-BE49-F238E27FC236}">
                <a16:creationId xmlns:a16="http://schemas.microsoft.com/office/drawing/2014/main" id="{6EE9DA15-A336-69E9-D4B1-54BF1607506A}"/>
              </a:ext>
            </a:extLst>
          </p:cNvPr>
          <p:cNvSpPr txBox="1"/>
          <p:nvPr/>
        </p:nvSpPr>
        <p:spPr>
          <a:xfrm>
            <a:off x="272473" y="2197100"/>
            <a:ext cx="920966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tx2">
                    <a:lumMod val="60000"/>
                    <a:lumOff val="40000"/>
                  </a:schemeClr>
                </a:solidFill>
                <a:latin typeface="Calibri"/>
                <a:ea typeface="+mn-lt"/>
                <a:cs typeface="+mn-lt"/>
              </a:rPr>
              <a:t>Client &amp; Event Information Input screen  </a:t>
            </a:r>
            <a:endParaRPr lang="en-US" b="1" dirty="0">
              <a:solidFill>
                <a:schemeClr val="tx2">
                  <a:lumMod val="60000"/>
                  <a:lumOff val="40000"/>
                </a:schemeClr>
              </a:solidFill>
              <a:latin typeface="Calibri"/>
              <a:cs typeface="Calibri"/>
            </a:endParaRPr>
          </a:p>
        </p:txBody>
      </p:sp>
      <p:pic>
        <p:nvPicPr>
          <p:cNvPr id="4" name="Picture 4" descr="Graphical user interface&#10;&#10;Description automatically generated">
            <a:extLst>
              <a:ext uri="{FF2B5EF4-FFF2-40B4-BE49-F238E27FC236}">
                <a16:creationId xmlns:a16="http://schemas.microsoft.com/office/drawing/2014/main" id="{A7BC0F60-CC7A-3444-577C-FEF95AA30A0F}"/>
              </a:ext>
            </a:extLst>
          </p:cNvPr>
          <p:cNvPicPr>
            <a:picLocks noChangeAspect="1"/>
          </p:cNvPicPr>
          <p:nvPr/>
        </p:nvPicPr>
        <p:blipFill>
          <a:blip r:embed="rId2"/>
          <a:stretch>
            <a:fillRect/>
          </a:stretch>
        </p:blipFill>
        <p:spPr>
          <a:xfrm>
            <a:off x="3113809" y="2948042"/>
            <a:ext cx="11921836" cy="71531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4166631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a:solidFill>
                  <a:srgbClr val="FFFFFF"/>
                </a:solidFill>
                <a:latin typeface="Open Sans Bold"/>
                <a:ea typeface="Open Sans Bold"/>
                <a:cs typeface="Open Sans Bold"/>
              </a:rPr>
              <a:t>User Interface</a:t>
            </a:r>
          </a:p>
        </p:txBody>
      </p:sp>
      <p:sp>
        <p:nvSpPr>
          <p:cNvPr id="2" name="TextBox 1">
            <a:extLst>
              <a:ext uri="{FF2B5EF4-FFF2-40B4-BE49-F238E27FC236}">
                <a16:creationId xmlns:a16="http://schemas.microsoft.com/office/drawing/2014/main" id="{6EE9DA15-A336-69E9-D4B1-54BF1607506A}"/>
              </a:ext>
            </a:extLst>
          </p:cNvPr>
          <p:cNvSpPr txBox="1"/>
          <p:nvPr/>
        </p:nvSpPr>
        <p:spPr>
          <a:xfrm>
            <a:off x="393700" y="2249055"/>
            <a:ext cx="920966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tx2">
                    <a:lumMod val="60000"/>
                    <a:lumOff val="40000"/>
                  </a:schemeClr>
                </a:solidFill>
                <a:ea typeface="+mn-lt"/>
                <a:cs typeface="+mn-lt"/>
              </a:rPr>
              <a:t>Back End Hotel Registration Input Screen</a:t>
            </a:r>
            <a:endParaRPr lang="en-US" dirty="0">
              <a:solidFill>
                <a:schemeClr val="tx2">
                  <a:lumMod val="60000"/>
                  <a:lumOff val="40000"/>
                </a:schemeClr>
              </a:solidFill>
            </a:endParaRPr>
          </a:p>
        </p:txBody>
      </p:sp>
      <p:pic>
        <p:nvPicPr>
          <p:cNvPr id="3" name="Picture 4" descr="Graphical user interface, website&#10;&#10;Description automatically generated">
            <a:extLst>
              <a:ext uri="{FF2B5EF4-FFF2-40B4-BE49-F238E27FC236}">
                <a16:creationId xmlns:a16="http://schemas.microsoft.com/office/drawing/2014/main" id="{9E2C4320-98E7-E002-806D-4228DE139157}"/>
              </a:ext>
            </a:extLst>
          </p:cNvPr>
          <p:cNvPicPr>
            <a:picLocks noChangeAspect="1"/>
          </p:cNvPicPr>
          <p:nvPr/>
        </p:nvPicPr>
        <p:blipFill>
          <a:blip r:embed="rId2"/>
          <a:stretch>
            <a:fillRect/>
          </a:stretch>
        </p:blipFill>
        <p:spPr>
          <a:xfrm>
            <a:off x="2905991" y="3026003"/>
            <a:ext cx="12441381" cy="70751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2328269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a:solidFill>
                  <a:srgbClr val="FFFFFF"/>
                </a:solidFill>
                <a:latin typeface="Open Sans Bold"/>
                <a:ea typeface="Open Sans Bold"/>
                <a:cs typeface="Open Sans Bold"/>
              </a:rPr>
              <a:t>User Interface</a:t>
            </a:r>
          </a:p>
        </p:txBody>
      </p:sp>
      <p:sp>
        <p:nvSpPr>
          <p:cNvPr id="2" name="TextBox 1">
            <a:extLst>
              <a:ext uri="{FF2B5EF4-FFF2-40B4-BE49-F238E27FC236}">
                <a16:creationId xmlns:a16="http://schemas.microsoft.com/office/drawing/2014/main" id="{6EE9DA15-A336-69E9-D4B1-54BF1607506A}"/>
              </a:ext>
            </a:extLst>
          </p:cNvPr>
          <p:cNvSpPr txBox="1"/>
          <p:nvPr/>
        </p:nvSpPr>
        <p:spPr>
          <a:xfrm>
            <a:off x="341745" y="2249055"/>
            <a:ext cx="920966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tx2">
                    <a:lumMod val="60000"/>
                    <a:lumOff val="40000"/>
                  </a:schemeClr>
                </a:solidFill>
                <a:latin typeface="Calibri"/>
                <a:ea typeface="+mn-lt"/>
                <a:cs typeface="+mn-lt"/>
              </a:rPr>
              <a:t>Bid Options Screen</a:t>
            </a:r>
            <a:endParaRPr lang="en-US" b="1">
              <a:solidFill>
                <a:schemeClr val="tx2">
                  <a:lumMod val="60000"/>
                  <a:lumOff val="40000"/>
                </a:schemeClr>
              </a:solidFill>
              <a:latin typeface="Calibri"/>
              <a:cs typeface="Calibri"/>
            </a:endParaRPr>
          </a:p>
        </p:txBody>
      </p:sp>
      <p:pic>
        <p:nvPicPr>
          <p:cNvPr id="4" name="Picture 4" descr="Graphical user interface&#10;&#10;Description automatically generated">
            <a:extLst>
              <a:ext uri="{FF2B5EF4-FFF2-40B4-BE49-F238E27FC236}">
                <a16:creationId xmlns:a16="http://schemas.microsoft.com/office/drawing/2014/main" id="{22ABF860-6375-543B-55F9-24BDEF65795E}"/>
              </a:ext>
            </a:extLst>
          </p:cNvPr>
          <p:cNvPicPr>
            <a:picLocks noChangeAspect="1"/>
          </p:cNvPicPr>
          <p:nvPr/>
        </p:nvPicPr>
        <p:blipFill>
          <a:blip r:embed="rId2"/>
          <a:stretch>
            <a:fillRect/>
          </a:stretch>
        </p:blipFill>
        <p:spPr>
          <a:xfrm>
            <a:off x="2576945" y="2974973"/>
            <a:ext cx="12701152" cy="69174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6019133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a:solidFill>
                  <a:srgbClr val="FFFFFF"/>
                </a:solidFill>
                <a:latin typeface="Open Sans Bold"/>
                <a:ea typeface="Open Sans Bold"/>
                <a:cs typeface="Open Sans Bold"/>
              </a:rPr>
              <a:t>User Interface</a:t>
            </a:r>
          </a:p>
        </p:txBody>
      </p:sp>
      <p:sp>
        <p:nvSpPr>
          <p:cNvPr id="2" name="TextBox 1">
            <a:extLst>
              <a:ext uri="{FF2B5EF4-FFF2-40B4-BE49-F238E27FC236}">
                <a16:creationId xmlns:a16="http://schemas.microsoft.com/office/drawing/2014/main" id="{6EE9DA15-A336-69E9-D4B1-54BF1607506A}"/>
              </a:ext>
            </a:extLst>
          </p:cNvPr>
          <p:cNvSpPr txBox="1"/>
          <p:nvPr/>
        </p:nvSpPr>
        <p:spPr>
          <a:xfrm>
            <a:off x="220518" y="2249055"/>
            <a:ext cx="920966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solidFill>
                  <a:schemeClr val="tx2">
                    <a:lumMod val="60000"/>
                    <a:lumOff val="40000"/>
                  </a:schemeClr>
                </a:solidFill>
                <a:latin typeface="Calibri"/>
                <a:ea typeface="+mn-lt"/>
                <a:cs typeface="+mn-lt"/>
              </a:rPr>
              <a:t>Registration Summary Screen</a:t>
            </a:r>
            <a:endParaRPr lang="en-US" b="1" dirty="0">
              <a:solidFill>
                <a:schemeClr val="tx2">
                  <a:lumMod val="60000"/>
                  <a:lumOff val="40000"/>
                </a:schemeClr>
              </a:solidFill>
              <a:latin typeface="Calibri"/>
              <a:cs typeface="Calibri"/>
            </a:endParaRPr>
          </a:p>
        </p:txBody>
      </p:sp>
      <p:pic>
        <p:nvPicPr>
          <p:cNvPr id="3" name="Picture 4" descr="Graphical user interface&#10;&#10;Description automatically generated">
            <a:extLst>
              <a:ext uri="{FF2B5EF4-FFF2-40B4-BE49-F238E27FC236}">
                <a16:creationId xmlns:a16="http://schemas.microsoft.com/office/drawing/2014/main" id="{872B947E-3E6E-40A4-8B14-ABE370CE289C}"/>
              </a:ext>
            </a:extLst>
          </p:cNvPr>
          <p:cNvPicPr>
            <a:picLocks noChangeAspect="1"/>
          </p:cNvPicPr>
          <p:nvPr/>
        </p:nvPicPr>
        <p:blipFill>
          <a:blip r:embed="rId2"/>
          <a:stretch>
            <a:fillRect/>
          </a:stretch>
        </p:blipFill>
        <p:spPr>
          <a:xfrm>
            <a:off x="2559627" y="2994424"/>
            <a:ext cx="13134108" cy="713833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7481788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a:solidFill>
                  <a:srgbClr val="FFFFFF"/>
                </a:solidFill>
                <a:latin typeface="Open Sans Bold"/>
                <a:ea typeface="Open Sans Bold"/>
                <a:cs typeface="Open Sans Bold"/>
              </a:rPr>
              <a:t>Lessons Learned</a:t>
            </a:r>
          </a:p>
        </p:txBody>
      </p:sp>
      <p:sp>
        <p:nvSpPr>
          <p:cNvPr id="2" name="TextBox 1">
            <a:extLst>
              <a:ext uri="{FF2B5EF4-FFF2-40B4-BE49-F238E27FC236}">
                <a16:creationId xmlns:a16="http://schemas.microsoft.com/office/drawing/2014/main" id="{8AC942DB-DF52-B269-86EE-26A299037B85}"/>
              </a:ext>
            </a:extLst>
          </p:cNvPr>
          <p:cNvSpPr txBox="1"/>
          <p:nvPr/>
        </p:nvSpPr>
        <p:spPr>
          <a:xfrm>
            <a:off x="1155699" y="2671618"/>
            <a:ext cx="15773400" cy="56938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endParaRPr lang="en-US" sz="2800" dirty="0">
              <a:solidFill>
                <a:schemeClr val="accent1">
                  <a:lumMod val="75000"/>
                </a:schemeClr>
              </a:solidFill>
              <a:latin typeface="Calibri"/>
              <a:cs typeface="Calibri"/>
            </a:endParaRPr>
          </a:p>
          <a:p>
            <a:pPr marL="457200" indent="-457200" algn="just">
              <a:buFont typeface="Arial" panose="020B0604020202020204" pitchFamily="34" charset="0"/>
              <a:buChar char="•"/>
            </a:pPr>
            <a:r>
              <a:rPr lang="en-US" sz="2800" dirty="0">
                <a:solidFill>
                  <a:schemeClr val="accent1">
                    <a:lumMod val="75000"/>
                  </a:schemeClr>
                </a:solidFill>
                <a:latin typeface="Calibri"/>
                <a:ea typeface="+mn-lt"/>
                <a:cs typeface="+mn-lt"/>
              </a:rPr>
              <a:t>How a system analyst performs his task by gathering data and analyzing the data according to the needs of the stakeholders.</a:t>
            </a:r>
            <a:endParaRPr lang="en-US" sz="2800">
              <a:solidFill>
                <a:schemeClr val="accent1">
                  <a:lumMod val="75000"/>
                </a:schemeClr>
              </a:solidFill>
              <a:latin typeface="Calibri"/>
              <a:cs typeface="Calibri"/>
            </a:endParaRPr>
          </a:p>
          <a:p>
            <a:pPr marL="457200" indent="-457200" algn="just">
              <a:buFont typeface="Arial" panose="020B0604020202020204" pitchFamily="34" charset="0"/>
              <a:buChar char="•"/>
            </a:pPr>
            <a:r>
              <a:rPr lang="en-US" sz="2800" dirty="0">
                <a:solidFill>
                  <a:schemeClr val="accent1">
                    <a:lumMod val="75000"/>
                  </a:schemeClr>
                </a:solidFill>
                <a:latin typeface="Calibri"/>
                <a:ea typeface="+mn-lt"/>
                <a:cs typeface="+mn-lt"/>
              </a:rPr>
              <a:t>The Data flow diagrams also known as the DFD’s gave us a clear idea of the flow of data and what are the essential components of the system.</a:t>
            </a:r>
            <a:endParaRPr lang="en-US" sz="2800">
              <a:solidFill>
                <a:schemeClr val="accent1">
                  <a:lumMod val="75000"/>
                </a:schemeClr>
              </a:solidFill>
              <a:latin typeface="Calibri"/>
              <a:cs typeface="Calibri"/>
            </a:endParaRPr>
          </a:p>
          <a:p>
            <a:pPr marL="457200" indent="-457200" algn="just">
              <a:buFont typeface="Arial" panose="020B0604020202020204" pitchFamily="34" charset="0"/>
              <a:buChar char="•"/>
            </a:pPr>
            <a:r>
              <a:rPr lang="en-US" sz="2800" dirty="0">
                <a:solidFill>
                  <a:schemeClr val="accent1">
                    <a:lumMod val="75000"/>
                  </a:schemeClr>
                </a:solidFill>
                <a:latin typeface="Calibri"/>
                <a:ea typeface="+mn-lt"/>
                <a:cs typeface="+mn-lt"/>
              </a:rPr>
              <a:t>A key aspect of a project is to check the quality of the finished product and the performance of the system.</a:t>
            </a:r>
            <a:endParaRPr lang="en-US" sz="2800">
              <a:solidFill>
                <a:schemeClr val="accent1">
                  <a:lumMod val="75000"/>
                </a:schemeClr>
              </a:solidFill>
              <a:latin typeface="Calibri"/>
              <a:cs typeface="Calibri"/>
            </a:endParaRPr>
          </a:p>
          <a:p>
            <a:pPr marL="457200" indent="-457200" algn="just">
              <a:buFont typeface="Arial" panose="020B0604020202020204" pitchFamily="34" charset="0"/>
              <a:buChar char="•"/>
            </a:pPr>
            <a:r>
              <a:rPr lang="en-US" sz="2800" dirty="0">
                <a:solidFill>
                  <a:schemeClr val="accent1">
                    <a:lumMod val="75000"/>
                  </a:schemeClr>
                </a:solidFill>
                <a:latin typeface="Calibri"/>
                <a:ea typeface="+mn-lt"/>
                <a:cs typeface="+mn-lt"/>
              </a:rPr>
              <a:t>Communication is an important factor in a successful project between the team members and the stake holders to understand their point of view and requirements.</a:t>
            </a:r>
            <a:endParaRPr lang="en-US" sz="2800">
              <a:solidFill>
                <a:schemeClr val="accent1">
                  <a:lumMod val="75000"/>
                </a:schemeClr>
              </a:solidFill>
              <a:latin typeface="Calibri"/>
              <a:cs typeface="Calibri"/>
            </a:endParaRPr>
          </a:p>
          <a:p>
            <a:pPr marL="457200" indent="-457200" algn="just">
              <a:buFont typeface="Arial"/>
              <a:buChar char="•"/>
            </a:pPr>
            <a:r>
              <a:rPr lang="en-US" sz="2800" dirty="0">
                <a:solidFill>
                  <a:schemeClr val="accent1">
                    <a:lumMod val="75000"/>
                  </a:schemeClr>
                </a:solidFill>
                <a:latin typeface="Calibri"/>
                <a:ea typeface="+mn-lt"/>
                <a:cs typeface="+mn-lt"/>
              </a:rPr>
              <a:t>Knowing that customer satisfaction is important for a project to be successful.</a:t>
            </a:r>
          </a:p>
          <a:p>
            <a:pPr marL="457200" indent="-457200" algn="just">
              <a:buFont typeface="Arial"/>
              <a:buChar char="•"/>
            </a:pPr>
            <a:r>
              <a:rPr lang="en-US" sz="2800" dirty="0">
                <a:solidFill>
                  <a:schemeClr val="accent1">
                    <a:lumMod val="75000"/>
                  </a:schemeClr>
                </a:solidFill>
                <a:latin typeface="Calibri"/>
                <a:ea typeface="+mn-lt"/>
                <a:cs typeface="+mn-lt"/>
              </a:rPr>
              <a:t>We also came across various software’s and learned to perform various functions such as Draw.io, Visio, Figma. These enabled us to visualize the system output and system structure. Understanding the different entities and their roles according to the requirements.</a:t>
            </a:r>
            <a:endParaRPr lang="en-US" sz="2800">
              <a:solidFill>
                <a:schemeClr val="accent1">
                  <a:lumMod val="75000"/>
                </a:schemeClr>
              </a:solidFill>
              <a:latin typeface="Calibri"/>
              <a:cs typeface="Times New Roman"/>
            </a:endParaRPr>
          </a:p>
        </p:txBody>
      </p:sp>
    </p:spTree>
    <p:extLst>
      <p:ext uri="{BB962C8B-B14F-4D97-AF65-F5344CB8AC3E}">
        <p14:creationId xmlns:p14="http://schemas.microsoft.com/office/powerpoint/2010/main" val="341970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a:solidFill>
                  <a:srgbClr val="FFFFFF"/>
                </a:solidFill>
                <a:latin typeface="Open Sans Bold"/>
                <a:ea typeface="Open Sans Bold"/>
                <a:cs typeface="Open Sans Bold"/>
              </a:rPr>
              <a:t>Problems and difficulties </a:t>
            </a:r>
          </a:p>
        </p:txBody>
      </p:sp>
      <p:sp>
        <p:nvSpPr>
          <p:cNvPr id="2" name="TextBox 1">
            <a:extLst>
              <a:ext uri="{FF2B5EF4-FFF2-40B4-BE49-F238E27FC236}">
                <a16:creationId xmlns:a16="http://schemas.microsoft.com/office/drawing/2014/main" id="{5D69CD74-96E0-AAFC-A75A-560C487D64B6}"/>
              </a:ext>
            </a:extLst>
          </p:cNvPr>
          <p:cNvSpPr txBox="1"/>
          <p:nvPr/>
        </p:nvSpPr>
        <p:spPr>
          <a:xfrm>
            <a:off x="1099126" y="3072246"/>
            <a:ext cx="16008927" cy="50167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buFont typeface="Arial"/>
              <a:buChar char="•"/>
            </a:pPr>
            <a:r>
              <a:rPr lang="en-US" sz="3200" dirty="0">
                <a:solidFill>
                  <a:schemeClr val="accent1">
                    <a:lumMod val="75000"/>
                  </a:schemeClr>
                </a:solidFill>
                <a:latin typeface="Calibri"/>
                <a:ea typeface="Times New Roman"/>
                <a:cs typeface="Times New Roman"/>
              </a:rPr>
              <a:t>Understanding the system requirements and specifically differentiating between the functional and non-functional requirements.</a:t>
            </a:r>
            <a:endParaRPr lang="en-US" sz="3200">
              <a:solidFill>
                <a:schemeClr val="accent1">
                  <a:lumMod val="75000"/>
                </a:schemeClr>
              </a:solidFill>
              <a:latin typeface="Calibri"/>
              <a:ea typeface="Times New Roman"/>
              <a:cs typeface="Calibri"/>
            </a:endParaRPr>
          </a:p>
          <a:p>
            <a:pPr marL="457200" indent="-457200" algn="just">
              <a:buFont typeface="Arial"/>
              <a:buChar char="•"/>
            </a:pPr>
            <a:r>
              <a:rPr lang="en-US" sz="3200" dirty="0">
                <a:solidFill>
                  <a:schemeClr val="accent1">
                    <a:lumMod val="75000"/>
                  </a:schemeClr>
                </a:solidFill>
                <a:latin typeface="Calibri"/>
                <a:ea typeface="Times New Roman"/>
                <a:cs typeface="Times New Roman"/>
              </a:rPr>
              <a:t>Understanding the current situation and systems of the company and to make our suggestions different from what the company had now.</a:t>
            </a:r>
            <a:endParaRPr lang="en-US" sz="3200">
              <a:solidFill>
                <a:schemeClr val="accent1">
                  <a:lumMod val="75000"/>
                </a:schemeClr>
              </a:solidFill>
              <a:latin typeface="Calibri"/>
              <a:ea typeface="Times New Roman"/>
              <a:cs typeface="Calibri"/>
            </a:endParaRPr>
          </a:p>
          <a:p>
            <a:pPr marL="457200" indent="-457200" algn="just">
              <a:buFont typeface="Arial"/>
              <a:buChar char="•"/>
            </a:pPr>
            <a:r>
              <a:rPr lang="en-US" sz="3200" dirty="0">
                <a:solidFill>
                  <a:schemeClr val="accent1">
                    <a:lumMod val="75000"/>
                  </a:schemeClr>
                </a:solidFill>
                <a:latin typeface="Calibri"/>
                <a:ea typeface="Times New Roman"/>
                <a:cs typeface="Times New Roman"/>
              </a:rPr>
              <a:t>Building the user interface and state diagrams was a new experienced since we hadn’t done anything similar before.</a:t>
            </a:r>
            <a:endParaRPr lang="en-US" sz="3200">
              <a:solidFill>
                <a:schemeClr val="accent1">
                  <a:lumMod val="75000"/>
                </a:schemeClr>
              </a:solidFill>
              <a:latin typeface="Calibri"/>
              <a:ea typeface="Times New Roman"/>
              <a:cs typeface="Calibri"/>
            </a:endParaRPr>
          </a:p>
          <a:p>
            <a:pPr marL="457200" indent="-457200" algn="just">
              <a:buFont typeface="Arial"/>
              <a:buChar char="•"/>
            </a:pPr>
            <a:r>
              <a:rPr lang="en-US" sz="3200" dirty="0">
                <a:solidFill>
                  <a:schemeClr val="accent1">
                    <a:lumMod val="75000"/>
                  </a:schemeClr>
                </a:solidFill>
                <a:latin typeface="Calibri"/>
                <a:ea typeface="Times New Roman"/>
                <a:cs typeface="Times New Roman"/>
              </a:rPr>
              <a:t>Each member had a different system flow diagram and understanding each point of view and coming up with a system that all agreed on had its own difficulties.</a:t>
            </a:r>
            <a:endParaRPr lang="en-US" sz="3200">
              <a:solidFill>
                <a:schemeClr val="accent1">
                  <a:lumMod val="75000"/>
                </a:schemeClr>
              </a:solidFill>
              <a:latin typeface="Calibri"/>
              <a:ea typeface="Times New Roman"/>
              <a:cs typeface="Calibri"/>
            </a:endParaRPr>
          </a:p>
          <a:p>
            <a:pPr marL="457200" indent="-457200" algn="just">
              <a:buFont typeface="Arial"/>
              <a:buChar char="•"/>
            </a:pPr>
            <a:r>
              <a:rPr lang="en-US" sz="3200" dirty="0">
                <a:solidFill>
                  <a:schemeClr val="accent1">
                    <a:lumMod val="75000"/>
                  </a:schemeClr>
                </a:solidFill>
                <a:latin typeface="Calibri"/>
                <a:ea typeface="Times New Roman"/>
                <a:cs typeface="Times New Roman"/>
              </a:rPr>
              <a:t>There were some difficulties in understanding the relations between various entities that can be implemented at the back end.</a:t>
            </a:r>
            <a:endParaRPr lang="en-US" sz="3200">
              <a:solidFill>
                <a:schemeClr val="accent1">
                  <a:lumMod val="75000"/>
                </a:schemeClr>
              </a:solidFill>
              <a:latin typeface="Calibri"/>
              <a:cs typeface="Calibri"/>
            </a:endParaRPr>
          </a:p>
        </p:txBody>
      </p:sp>
    </p:spTree>
    <p:extLst>
      <p:ext uri="{BB962C8B-B14F-4D97-AF65-F5344CB8AC3E}">
        <p14:creationId xmlns:p14="http://schemas.microsoft.com/office/powerpoint/2010/main" val="34923590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59"/>
              </a:lnSpc>
              <a:spcBef>
                <a:spcPct val="0"/>
              </a:spcBef>
            </a:pPr>
            <a:r>
              <a:rPr lang="en-US" sz="6000">
                <a:solidFill>
                  <a:srgbClr val="FFFFFF"/>
                </a:solidFill>
                <a:latin typeface="Open Sans Bold"/>
                <a:ea typeface="Open Sans Bold"/>
                <a:cs typeface="Open Sans Bold"/>
              </a:rPr>
              <a:t>Experience Gained </a:t>
            </a:r>
          </a:p>
        </p:txBody>
      </p:sp>
      <p:sp>
        <p:nvSpPr>
          <p:cNvPr id="2" name="TextBox 1">
            <a:extLst>
              <a:ext uri="{FF2B5EF4-FFF2-40B4-BE49-F238E27FC236}">
                <a16:creationId xmlns:a16="http://schemas.microsoft.com/office/drawing/2014/main" id="{5841D427-FE12-DDEE-CB01-619BDEAC0534}"/>
              </a:ext>
            </a:extLst>
          </p:cNvPr>
          <p:cNvSpPr txBox="1"/>
          <p:nvPr/>
        </p:nvSpPr>
        <p:spPr>
          <a:xfrm>
            <a:off x="1349663" y="2705099"/>
            <a:ext cx="15789563"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buFont typeface="Arial"/>
              <a:buChar char="•"/>
            </a:pPr>
            <a:r>
              <a:rPr lang="en-US" sz="3200" dirty="0">
                <a:solidFill>
                  <a:schemeClr val="accent1">
                    <a:lumMod val="75000"/>
                  </a:schemeClr>
                </a:solidFill>
                <a:latin typeface="Calibri"/>
                <a:ea typeface="Times New Roman"/>
                <a:cs typeface="Times New Roman"/>
              </a:rPr>
              <a:t>The experience of the course has been a great journey as we learned new things and implemented this project by putting our knowledge to use. </a:t>
            </a:r>
            <a:endParaRPr lang="en-US" dirty="0">
              <a:solidFill>
                <a:schemeClr val="accent1">
                  <a:lumMod val="75000"/>
                </a:schemeClr>
              </a:solidFill>
              <a:latin typeface="Calibri"/>
              <a:ea typeface="Times New Roman"/>
              <a:cs typeface="Calibri"/>
            </a:endParaRPr>
          </a:p>
          <a:p>
            <a:pPr marL="457200" indent="-457200" algn="just">
              <a:buFont typeface="Arial"/>
              <a:buChar char="•"/>
            </a:pPr>
            <a:r>
              <a:rPr lang="en-US" sz="3200" dirty="0">
                <a:solidFill>
                  <a:schemeClr val="accent1">
                    <a:lumMod val="75000"/>
                  </a:schemeClr>
                </a:solidFill>
                <a:latin typeface="Calibri"/>
                <a:ea typeface="Times New Roman"/>
                <a:cs typeface="Times New Roman"/>
              </a:rPr>
              <a:t>Initially we were not aware of so many terms that were introduced at the start of the semester and we all felt a bet overwhelmed by slowly we gained experience in all these skills.</a:t>
            </a:r>
            <a:endParaRPr lang="en-US" dirty="0">
              <a:solidFill>
                <a:schemeClr val="accent1">
                  <a:lumMod val="75000"/>
                </a:schemeClr>
              </a:solidFill>
              <a:latin typeface="Calibri"/>
              <a:ea typeface="Times New Roman"/>
              <a:cs typeface="Calibri"/>
            </a:endParaRPr>
          </a:p>
          <a:p>
            <a:pPr marL="457200" indent="-457200" algn="just">
              <a:buFont typeface="Arial"/>
              <a:buChar char="•"/>
            </a:pPr>
            <a:r>
              <a:rPr lang="en-US" sz="3200" dirty="0">
                <a:solidFill>
                  <a:schemeClr val="accent1">
                    <a:lumMod val="75000"/>
                  </a:schemeClr>
                </a:solidFill>
                <a:latin typeface="Calibri"/>
                <a:ea typeface="Times New Roman"/>
                <a:cs typeface="Times New Roman"/>
              </a:rPr>
              <a:t>Performing this project had helped us to use the knowledge gained in the class and to get together and learn how to communicate our ideas better and how to function in a team.</a:t>
            </a:r>
            <a:endParaRPr lang="en-US" sz="3200" dirty="0">
              <a:solidFill>
                <a:schemeClr val="accent1">
                  <a:lumMod val="75000"/>
                </a:schemeClr>
              </a:solidFill>
              <a:latin typeface="Calibri"/>
              <a:ea typeface="Times New Roman"/>
              <a:cs typeface="Calibri"/>
            </a:endParaRPr>
          </a:p>
          <a:p>
            <a:pPr marL="457200" indent="-457200" algn="just">
              <a:buFont typeface="Arial"/>
              <a:buChar char="•"/>
            </a:pPr>
            <a:r>
              <a:rPr lang="en-US" sz="3200" dirty="0">
                <a:solidFill>
                  <a:schemeClr val="accent1">
                    <a:lumMod val="75000"/>
                  </a:schemeClr>
                </a:solidFill>
                <a:latin typeface="Calibri"/>
                <a:ea typeface="Times New Roman"/>
                <a:cs typeface="Times New Roman"/>
              </a:rPr>
              <a:t>This course also taught us new software’s which are always a great plus to have while looking for jobs and open new opportunities.</a:t>
            </a:r>
            <a:endParaRPr lang="en-US" sz="3200" dirty="0">
              <a:solidFill>
                <a:schemeClr val="accent1">
                  <a:lumMod val="75000"/>
                </a:schemeClr>
              </a:solidFill>
              <a:latin typeface="Calibri"/>
              <a:cs typeface="Calibri"/>
            </a:endParaRPr>
          </a:p>
        </p:txBody>
      </p:sp>
    </p:spTree>
    <p:extLst>
      <p:ext uri="{BB962C8B-B14F-4D97-AF65-F5344CB8AC3E}">
        <p14:creationId xmlns:p14="http://schemas.microsoft.com/office/powerpoint/2010/main" val="42467138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3128" t="14224" b="3030"/>
          <a:stretch>
            <a:fillRect/>
          </a:stretch>
        </p:blipFill>
        <p:spPr>
          <a:xfrm>
            <a:off x="0" y="1838293"/>
            <a:ext cx="18288000" cy="7420007"/>
          </a:xfrm>
          <a:prstGeom prst="rect">
            <a:avLst/>
          </a:prstGeom>
        </p:spPr>
      </p:pic>
      <p:grpSp>
        <p:nvGrpSpPr>
          <p:cNvPr id="3" name="Group 3"/>
          <p:cNvGrpSpPr/>
          <p:nvPr/>
        </p:nvGrpSpPr>
        <p:grpSpPr>
          <a:xfrm>
            <a:off x="0" y="1838293"/>
            <a:ext cx="18288000" cy="7420007"/>
            <a:chOff x="0" y="0"/>
            <a:chExt cx="4816593" cy="1954241"/>
          </a:xfrm>
        </p:grpSpPr>
        <p:sp>
          <p:nvSpPr>
            <p:cNvPr id="4" name="Freeform 4"/>
            <p:cNvSpPr/>
            <p:nvPr/>
          </p:nvSpPr>
          <p:spPr>
            <a:xfrm>
              <a:off x="0" y="0"/>
              <a:ext cx="4816592" cy="1954241"/>
            </a:xfrm>
            <a:custGeom>
              <a:avLst/>
              <a:gdLst/>
              <a:ahLst/>
              <a:cxnLst/>
              <a:rect l="l" t="t" r="r" b="b"/>
              <a:pathLst>
                <a:path w="4816592" h="1954241">
                  <a:moveTo>
                    <a:pt x="0" y="0"/>
                  </a:moveTo>
                  <a:lnTo>
                    <a:pt x="4816592" y="0"/>
                  </a:lnTo>
                  <a:lnTo>
                    <a:pt x="4816592" y="1954241"/>
                  </a:lnTo>
                  <a:lnTo>
                    <a:pt x="0" y="1954241"/>
                  </a:lnTo>
                  <a:close/>
                </a:path>
              </a:pathLst>
            </a:custGeom>
            <a:solidFill>
              <a:srgbClr val="004E8E">
                <a:alpha val="49804"/>
              </a:srgbClr>
            </a:solidFill>
          </p:spPr>
        </p:sp>
        <p:sp>
          <p:nvSpPr>
            <p:cNvPr id="5" name="TextBox 5"/>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6" name="Group 6"/>
          <p:cNvGrpSpPr/>
          <p:nvPr/>
        </p:nvGrpSpPr>
        <p:grpSpPr>
          <a:xfrm>
            <a:off x="9773643" y="-7652"/>
            <a:ext cx="7405076" cy="10294652"/>
            <a:chOff x="0" y="0"/>
            <a:chExt cx="1950308" cy="2698797"/>
          </a:xfrm>
        </p:grpSpPr>
        <p:sp>
          <p:nvSpPr>
            <p:cNvPr id="7" name="Freeform 7"/>
            <p:cNvSpPr/>
            <p:nvPr/>
          </p:nvSpPr>
          <p:spPr>
            <a:xfrm>
              <a:off x="0" y="0"/>
              <a:ext cx="1950308" cy="2698797"/>
            </a:xfrm>
            <a:custGeom>
              <a:avLst/>
              <a:gdLst/>
              <a:ahLst/>
              <a:cxnLst/>
              <a:rect l="l" t="t" r="r" b="b"/>
              <a:pathLst>
                <a:path w="1950308" h="2698797">
                  <a:moveTo>
                    <a:pt x="0" y="0"/>
                  </a:moveTo>
                  <a:lnTo>
                    <a:pt x="1950308" y="0"/>
                  </a:lnTo>
                  <a:lnTo>
                    <a:pt x="1950308" y="2698797"/>
                  </a:lnTo>
                  <a:lnTo>
                    <a:pt x="0" y="2698797"/>
                  </a:lnTo>
                  <a:close/>
                </a:path>
              </a:pathLst>
            </a:custGeom>
            <a:solidFill>
              <a:srgbClr val="004E8E">
                <a:alpha val="84706"/>
              </a:srgbClr>
            </a:solidFill>
          </p:spPr>
        </p:sp>
        <p:sp>
          <p:nvSpPr>
            <p:cNvPr id="8" name="TextBox 8"/>
            <p:cNvSpPr txBox="1"/>
            <p:nvPr/>
          </p:nvSpPr>
          <p:spPr>
            <a:xfrm>
              <a:off x="0" y="-57150"/>
              <a:ext cx="812800" cy="869950"/>
            </a:xfrm>
            <a:prstGeom prst="rect">
              <a:avLst/>
            </a:prstGeom>
          </p:spPr>
          <p:txBody>
            <a:bodyPr lIns="50800" tIns="50800" rIns="50800" bIns="50800" rtlCol="0" anchor="ctr"/>
            <a:lstStyle/>
            <a:p>
              <a:pPr marL="0" lvl="0" indent="0" algn="ctr">
                <a:lnSpc>
                  <a:spcPts val="3220"/>
                </a:lnSpc>
                <a:spcBef>
                  <a:spcPct val="0"/>
                </a:spcBef>
              </a:pPr>
              <a:endParaRPr/>
            </a:p>
          </p:txBody>
        </p:sp>
      </p:grpSp>
      <p:sp>
        <p:nvSpPr>
          <p:cNvPr id="10" name="Freeform 10"/>
          <p:cNvSpPr/>
          <p:nvPr/>
        </p:nvSpPr>
        <p:spPr>
          <a:xfrm>
            <a:off x="13242356" y="1028700"/>
            <a:ext cx="3936362" cy="615893"/>
          </a:xfrm>
          <a:custGeom>
            <a:avLst/>
            <a:gdLst/>
            <a:ahLst/>
            <a:cxnLst/>
            <a:rect l="l" t="t" r="r" b="b"/>
            <a:pathLst>
              <a:path w="1036737" h="162211">
                <a:moveTo>
                  <a:pt x="0" y="0"/>
                </a:moveTo>
                <a:lnTo>
                  <a:pt x="1036737" y="0"/>
                </a:lnTo>
                <a:lnTo>
                  <a:pt x="1036737" y="162211"/>
                </a:lnTo>
                <a:lnTo>
                  <a:pt x="0" y="162211"/>
                </a:lnTo>
                <a:close/>
              </a:path>
            </a:pathLst>
          </a:custGeom>
          <a:solidFill>
            <a:srgbClr val="FFFFFF"/>
          </a:solidFill>
        </p:spPr>
      </p:sp>
      <p:sp>
        <p:nvSpPr>
          <p:cNvPr id="12" name="TextBox 12"/>
          <p:cNvSpPr txBox="1"/>
          <p:nvPr/>
        </p:nvSpPr>
        <p:spPr>
          <a:xfrm>
            <a:off x="9773643" y="4560430"/>
            <a:ext cx="7405076" cy="1192634"/>
          </a:xfrm>
          <a:prstGeom prst="rect">
            <a:avLst/>
          </a:prstGeom>
        </p:spPr>
        <p:txBody>
          <a:bodyPr lIns="0" tIns="0" rIns="0" bIns="0" rtlCol="0" anchor="t">
            <a:spAutoFit/>
          </a:bodyPr>
          <a:lstStyle/>
          <a:p>
            <a:pPr marL="0" lvl="0" indent="0" algn="ctr">
              <a:lnSpc>
                <a:spcPts val="9267"/>
              </a:lnSpc>
              <a:spcBef>
                <a:spcPct val="0"/>
              </a:spcBef>
            </a:pPr>
            <a:r>
              <a:rPr lang="en-US" sz="7988" u="none">
                <a:solidFill>
                  <a:srgbClr val="FFFFFF"/>
                </a:solidFill>
                <a:latin typeface="Open Sans Bold"/>
              </a:rPr>
              <a:t>Thank You</a:t>
            </a:r>
          </a:p>
        </p:txBody>
      </p:sp>
      <p:grpSp>
        <p:nvGrpSpPr>
          <p:cNvPr id="14" name="Group 14"/>
          <p:cNvGrpSpPr/>
          <p:nvPr/>
        </p:nvGrpSpPr>
        <p:grpSpPr>
          <a:xfrm>
            <a:off x="0" y="9258300"/>
            <a:ext cx="3572101" cy="515722"/>
            <a:chOff x="0" y="0"/>
            <a:chExt cx="940800" cy="135828"/>
          </a:xfrm>
        </p:grpSpPr>
        <p:sp>
          <p:nvSpPr>
            <p:cNvPr id="15" name="Freeform 15"/>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16" name="TextBox 16"/>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rotWithShape="1">
          <a:blip r:embed="rId2"/>
          <a:srcRect l="66" t="28609" r="41432"/>
          <a:stretch/>
        </p:blipFill>
        <p:spPr>
          <a:xfrm>
            <a:off x="7048417" y="0"/>
            <a:ext cx="11239583" cy="10287000"/>
          </a:xfrm>
          <a:prstGeom prst="rect">
            <a:avLst/>
          </a:prstGeom>
        </p:spPr>
      </p:pic>
      <p:grpSp>
        <p:nvGrpSpPr>
          <p:cNvPr id="3" name="Group 3"/>
          <p:cNvGrpSpPr/>
          <p:nvPr/>
        </p:nvGrpSpPr>
        <p:grpSpPr>
          <a:xfrm>
            <a:off x="7048417" y="0"/>
            <a:ext cx="11239583" cy="10287000"/>
            <a:chOff x="0" y="0"/>
            <a:chExt cx="2113321" cy="2709333"/>
          </a:xfrm>
        </p:grpSpPr>
        <p:sp>
          <p:nvSpPr>
            <p:cNvPr id="4" name="Freeform 4"/>
            <p:cNvSpPr/>
            <p:nvPr/>
          </p:nvSpPr>
          <p:spPr>
            <a:xfrm>
              <a:off x="0" y="0"/>
              <a:ext cx="2113321" cy="2709333"/>
            </a:xfrm>
            <a:custGeom>
              <a:avLst/>
              <a:gdLst/>
              <a:ahLst/>
              <a:cxnLst/>
              <a:rect l="l" t="t" r="r" b="b"/>
              <a:pathLst>
                <a:path w="2113321" h="2709333">
                  <a:moveTo>
                    <a:pt x="0" y="0"/>
                  </a:moveTo>
                  <a:lnTo>
                    <a:pt x="2113321" y="0"/>
                  </a:lnTo>
                  <a:lnTo>
                    <a:pt x="2113321" y="2709333"/>
                  </a:lnTo>
                  <a:lnTo>
                    <a:pt x="0" y="2709333"/>
                  </a:lnTo>
                  <a:close/>
                </a:path>
              </a:pathLst>
            </a:custGeom>
            <a:solidFill>
              <a:srgbClr val="004E8E">
                <a:alpha val="24706"/>
              </a:srgbClr>
            </a:solidFill>
          </p:spPr>
        </p:sp>
        <p:sp>
          <p:nvSpPr>
            <p:cNvPr id="5" name="TextBox 5"/>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6" name="Group 6"/>
          <p:cNvGrpSpPr/>
          <p:nvPr/>
        </p:nvGrpSpPr>
        <p:grpSpPr>
          <a:xfrm>
            <a:off x="0" y="971550"/>
            <a:ext cx="7048417" cy="8343900"/>
            <a:chOff x="0" y="0"/>
            <a:chExt cx="1856373" cy="2197570"/>
          </a:xfrm>
        </p:grpSpPr>
        <p:sp>
          <p:nvSpPr>
            <p:cNvPr id="7" name="Freeform 7"/>
            <p:cNvSpPr/>
            <p:nvPr/>
          </p:nvSpPr>
          <p:spPr>
            <a:xfrm>
              <a:off x="0" y="0"/>
              <a:ext cx="1856373" cy="2197570"/>
            </a:xfrm>
            <a:custGeom>
              <a:avLst/>
              <a:gdLst/>
              <a:ahLst/>
              <a:cxnLst/>
              <a:rect l="l" t="t" r="r" b="b"/>
              <a:pathLst>
                <a:path w="1856373" h="2197570">
                  <a:moveTo>
                    <a:pt x="0" y="0"/>
                  </a:moveTo>
                  <a:lnTo>
                    <a:pt x="1856373" y="0"/>
                  </a:lnTo>
                  <a:lnTo>
                    <a:pt x="1856373" y="2197570"/>
                  </a:lnTo>
                  <a:lnTo>
                    <a:pt x="0" y="2197570"/>
                  </a:lnTo>
                  <a:close/>
                </a:path>
              </a:pathLst>
            </a:custGeom>
            <a:solidFill>
              <a:srgbClr val="004E8E">
                <a:alpha val="84706"/>
              </a:srgbClr>
            </a:solidFill>
          </p:spPr>
          <p:txBody>
            <a:bodyPr/>
            <a:lstStyle/>
            <a:p>
              <a:endParaRPr lang="en-US"/>
            </a:p>
          </p:txBody>
        </p:sp>
        <p:sp>
          <p:nvSpPr>
            <p:cNvPr id="8" name="TextBox 8"/>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9" name="Group 9"/>
          <p:cNvGrpSpPr/>
          <p:nvPr/>
        </p:nvGrpSpPr>
        <p:grpSpPr>
          <a:xfrm>
            <a:off x="7048417" y="971550"/>
            <a:ext cx="11239583" cy="8343900"/>
            <a:chOff x="0" y="0"/>
            <a:chExt cx="2960219" cy="2197570"/>
          </a:xfrm>
        </p:grpSpPr>
        <p:sp>
          <p:nvSpPr>
            <p:cNvPr id="10" name="Freeform 10"/>
            <p:cNvSpPr/>
            <p:nvPr/>
          </p:nvSpPr>
          <p:spPr>
            <a:xfrm>
              <a:off x="0" y="0"/>
              <a:ext cx="2960219" cy="2197570"/>
            </a:xfrm>
            <a:custGeom>
              <a:avLst/>
              <a:gdLst/>
              <a:ahLst/>
              <a:cxnLst/>
              <a:rect l="l" t="t" r="r" b="b"/>
              <a:pathLst>
                <a:path w="2960219" h="2197570">
                  <a:moveTo>
                    <a:pt x="0" y="0"/>
                  </a:moveTo>
                  <a:lnTo>
                    <a:pt x="2960219" y="0"/>
                  </a:lnTo>
                  <a:lnTo>
                    <a:pt x="2960219" y="2197570"/>
                  </a:lnTo>
                  <a:lnTo>
                    <a:pt x="0" y="2197570"/>
                  </a:lnTo>
                  <a:close/>
                </a:path>
              </a:pathLst>
            </a:custGeom>
            <a:solidFill>
              <a:srgbClr val="004E8E">
                <a:alpha val="65882"/>
              </a:srgbClr>
            </a:solidFill>
          </p:spPr>
        </p:sp>
        <p:sp>
          <p:nvSpPr>
            <p:cNvPr id="11" name="TextBox 11"/>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12" name="Group 12"/>
          <p:cNvGrpSpPr/>
          <p:nvPr/>
        </p:nvGrpSpPr>
        <p:grpSpPr>
          <a:xfrm>
            <a:off x="0" y="9315450"/>
            <a:ext cx="3572101" cy="515722"/>
            <a:chOff x="0" y="0"/>
            <a:chExt cx="940800" cy="135828"/>
          </a:xfrm>
        </p:grpSpPr>
        <p:sp>
          <p:nvSpPr>
            <p:cNvPr id="13" name="Freeform 13"/>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14" name="TextBox 14"/>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15" name="Group 15"/>
          <p:cNvGrpSpPr/>
          <p:nvPr/>
        </p:nvGrpSpPr>
        <p:grpSpPr>
          <a:xfrm>
            <a:off x="14715899" y="455828"/>
            <a:ext cx="3572101" cy="515722"/>
            <a:chOff x="0" y="0"/>
            <a:chExt cx="940800" cy="135828"/>
          </a:xfrm>
        </p:grpSpPr>
        <p:sp>
          <p:nvSpPr>
            <p:cNvPr id="16" name="Freeform 16"/>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17" name="TextBox 17"/>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grpSp>
        <p:nvGrpSpPr>
          <p:cNvPr id="18" name="Group 18"/>
          <p:cNvGrpSpPr/>
          <p:nvPr/>
        </p:nvGrpSpPr>
        <p:grpSpPr>
          <a:xfrm>
            <a:off x="1008047" y="2121759"/>
            <a:ext cx="16251253" cy="4892729"/>
            <a:chOff x="-27537" y="28575"/>
            <a:chExt cx="21668337" cy="6523639"/>
          </a:xfrm>
        </p:grpSpPr>
        <p:sp>
          <p:nvSpPr>
            <p:cNvPr id="19" name="TextBox 19"/>
            <p:cNvSpPr txBox="1"/>
            <p:nvPr/>
          </p:nvSpPr>
          <p:spPr>
            <a:xfrm>
              <a:off x="0" y="28575"/>
              <a:ext cx="21640800" cy="1196909"/>
            </a:xfrm>
            <a:prstGeom prst="rect">
              <a:avLst/>
            </a:prstGeom>
          </p:spPr>
          <p:txBody>
            <a:bodyPr lIns="0" tIns="0" rIns="0" bIns="0" rtlCol="0" anchor="t">
              <a:spAutoFit/>
            </a:bodyPr>
            <a:lstStyle/>
            <a:p>
              <a:pPr marL="0" lvl="0" indent="0" algn="l">
                <a:lnSpc>
                  <a:spcPts val="6959"/>
                </a:lnSpc>
                <a:spcBef>
                  <a:spcPct val="0"/>
                </a:spcBef>
              </a:pPr>
              <a:r>
                <a:rPr lang="en-US" sz="6000" u="none">
                  <a:solidFill>
                    <a:srgbClr val="FFFFFF"/>
                  </a:solidFill>
                  <a:latin typeface="Open Sans Bold"/>
                </a:rPr>
                <a:t>Agenda</a:t>
              </a:r>
            </a:p>
          </p:txBody>
        </p:sp>
        <p:sp>
          <p:nvSpPr>
            <p:cNvPr id="20" name="TextBox 20"/>
            <p:cNvSpPr txBox="1"/>
            <p:nvPr/>
          </p:nvSpPr>
          <p:spPr>
            <a:xfrm>
              <a:off x="-27537" y="2037107"/>
              <a:ext cx="12208794" cy="541944"/>
            </a:xfrm>
            <a:prstGeom prst="rect">
              <a:avLst/>
            </a:prstGeom>
          </p:spPr>
          <p:txBody>
            <a:bodyPr lIns="0" tIns="0" rIns="0" bIns="0" rtlCol="0" anchor="t">
              <a:spAutoFit/>
            </a:bodyPr>
            <a:lstStyle/>
            <a:p>
              <a:pPr marL="518160" lvl="1" indent="-259080">
                <a:lnSpc>
                  <a:spcPts val="3359"/>
                </a:lnSpc>
                <a:buFont typeface="Arial"/>
                <a:buChar char="•"/>
              </a:pPr>
              <a:r>
                <a:rPr lang="en-US" sz="2400" u="none">
                  <a:solidFill>
                    <a:srgbClr val="FFFFFF"/>
                  </a:solidFill>
                  <a:latin typeface="Noto Sans Bold"/>
                </a:rPr>
                <a:t>BUSINESS BACKGROUND</a:t>
              </a:r>
            </a:p>
          </p:txBody>
        </p:sp>
        <p:sp>
          <p:nvSpPr>
            <p:cNvPr id="21" name="TextBox 21"/>
            <p:cNvSpPr txBox="1"/>
            <p:nvPr/>
          </p:nvSpPr>
          <p:spPr>
            <a:xfrm>
              <a:off x="-11545" y="3614810"/>
              <a:ext cx="12208794" cy="541944"/>
            </a:xfrm>
            <a:prstGeom prst="rect">
              <a:avLst/>
            </a:prstGeom>
          </p:spPr>
          <p:txBody>
            <a:bodyPr lIns="0" tIns="0" rIns="0" bIns="0" rtlCol="0" anchor="t">
              <a:spAutoFit/>
            </a:bodyPr>
            <a:lstStyle/>
            <a:p>
              <a:pPr marL="518160" lvl="1" indent="-259080" algn="l">
                <a:lnSpc>
                  <a:spcPts val="3359"/>
                </a:lnSpc>
                <a:buFont typeface="Arial"/>
                <a:buChar char="•"/>
              </a:pPr>
              <a:r>
                <a:rPr lang="en-US" sz="2400" u="none">
                  <a:solidFill>
                    <a:srgbClr val="FFFFFF"/>
                  </a:solidFill>
                  <a:latin typeface="Noto Sans Bold"/>
                </a:rPr>
                <a:t>SCOPE</a:t>
              </a:r>
            </a:p>
          </p:txBody>
        </p:sp>
        <p:sp>
          <p:nvSpPr>
            <p:cNvPr id="22" name="TextBox 22"/>
            <p:cNvSpPr txBox="1"/>
            <p:nvPr/>
          </p:nvSpPr>
          <p:spPr>
            <a:xfrm>
              <a:off x="-11545" y="5241880"/>
              <a:ext cx="12208794" cy="541944"/>
            </a:xfrm>
            <a:prstGeom prst="rect">
              <a:avLst/>
            </a:prstGeom>
          </p:spPr>
          <p:txBody>
            <a:bodyPr lIns="0" tIns="0" rIns="0" bIns="0" rtlCol="0" anchor="t">
              <a:spAutoFit/>
            </a:bodyPr>
            <a:lstStyle/>
            <a:p>
              <a:pPr marL="518160" lvl="1" indent="-259080" algn="l">
                <a:lnSpc>
                  <a:spcPts val="3359"/>
                </a:lnSpc>
                <a:buFont typeface="Arial"/>
                <a:buChar char="•"/>
              </a:pPr>
              <a:r>
                <a:rPr lang="en-US" sz="2400" u="none">
                  <a:solidFill>
                    <a:srgbClr val="FFFFFF"/>
                  </a:solidFill>
                  <a:latin typeface="Noto Sans Bold"/>
                </a:rPr>
                <a:t>ANALYSIS </a:t>
              </a:r>
            </a:p>
          </p:txBody>
        </p:sp>
        <p:sp>
          <p:nvSpPr>
            <p:cNvPr id="23" name="TextBox 23"/>
            <p:cNvSpPr txBox="1"/>
            <p:nvPr/>
          </p:nvSpPr>
          <p:spPr>
            <a:xfrm>
              <a:off x="-11545" y="2781136"/>
              <a:ext cx="12208794" cy="541944"/>
            </a:xfrm>
            <a:prstGeom prst="rect">
              <a:avLst/>
            </a:prstGeom>
          </p:spPr>
          <p:txBody>
            <a:bodyPr lIns="0" tIns="0" rIns="0" bIns="0" rtlCol="0" anchor="t">
              <a:spAutoFit/>
            </a:bodyPr>
            <a:lstStyle/>
            <a:p>
              <a:pPr marL="518160" lvl="1" indent="-259080" algn="l">
                <a:lnSpc>
                  <a:spcPts val="3359"/>
                </a:lnSpc>
                <a:buFont typeface="Arial"/>
                <a:buChar char="•"/>
              </a:pPr>
              <a:r>
                <a:rPr lang="en-US" sz="2400" u="none">
                  <a:solidFill>
                    <a:srgbClr val="FFFFFF"/>
                  </a:solidFill>
                  <a:latin typeface="Noto Sans Bold"/>
                </a:rPr>
                <a:t>CURRENT ISSUES</a:t>
              </a:r>
            </a:p>
          </p:txBody>
        </p:sp>
        <p:sp>
          <p:nvSpPr>
            <p:cNvPr id="24" name="TextBox 24"/>
            <p:cNvSpPr txBox="1"/>
            <p:nvPr/>
          </p:nvSpPr>
          <p:spPr>
            <a:xfrm>
              <a:off x="-11545" y="4435858"/>
              <a:ext cx="12208794" cy="541944"/>
            </a:xfrm>
            <a:prstGeom prst="rect">
              <a:avLst/>
            </a:prstGeom>
          </p:spPr>
          <p:txBody>
            <a:bodyPr lIns="0" tIns="0" rIns="0" bIns="0" rtlCol="0" anchor="t">
              <a:spAutoFit/>
            </a:bodyPr>
            <a:lstStyle/>
            <a:p>
              <a:pPr marL="518160" lvl="1" indent="-259080" algn="l">
                <a:lnSpc>
                  <a:spcPts val="3359"/>
                </a:lnSpc>
                <a:buFont typeface="Arial"/>
                <a:buChar char="•"/>
              </a:pPr>
              <a:r>
                <a:rPr lang="en-US" sz="2400">
                  <a:solidFill>
                    <a:srgbClr val="FFFFFF"/>
                  </a:solidFill>
                  <a:latin typeface="Noto Sans Bold"/>
                </a:rPr>
                <a:t>REQUIREMENTS</a:t>
              </a:r>
            </a:p>
          </p:txBody>
        </p:sp>
        <p:sp>
          <p:nvSpPr>
            <p:cNvPr id="25" name="TextBox 25"/>
            <p:cNvSpPr txBox="1"/>
            <p:nvPr/>
          </p:nvSpPr>
          <p:spPr>
            <a:xfrm>
              <a:off x="-27537" y="6010270"/>
              <a:ext cx="12208794" cy="541944"/>
            </a:xfrm>
            <a:prstGeom prst="rect">
              <a:avLst/>
            </a:prstGeom>
          </p:spPr>
          <p:txBody>
            <a:bodyPr lIns="0" tIns="0" rIns="0" bIns="0" rtlCol="0" anchor="t">
              <a:spAutoFit/>
            </a:bodyPr>
            <a:lstStyle/>
            <a:p>
              <a:pPr marL="518160" lvl="1" indent="-259080" algn="l">
                <a:lnSpc>
                  <a:spcPts val="3359"/>
                </a:lnSpc>
                <a:buFont typeface="Arial"/>
                <a:buChar char="•"/>
              </a:pPr>
              <a:r>
                <a:rPr lang="en-US" sz="2400" u="none">
                  <a:solidFill>
                    <a:srgbClr val="FFFFFF"/>
                  </a:solidFill>
                  <a:latin typeface="Noto Sans Bold"/>
                </a:rPr>
                <a:t>USER INTERFACE DESIGN</a:t>
              </a:r>
            </a:p>
          </p:txBody>
        </p:sp>
      </p:grpSp>
      <p:sp>
        <p:nvSpPr>
          <p:cNvPr id="26" name="TextBox 25">
            <a:extLst>
              <a:ext uri="{FF2B5EF4-FFF2-40B4-BE49-F238E27FC236}">
                <a16:creationId xmlns:a16="http://schemas.microsoft.com/office/drawing/2014/main" id="{60B953E5-9782-B95D-44C0-DFA0AD03484C}"/>
              </a:ext>
            </a:extLst>
          </p:cNvPr>
          <p:cNvSpPr txBox="1"/>
          <p:nvPr/>
        </p:nvSpPr>
        <p:spPr>
          <a:xfrm>
            <a:off x="1005412" y="7195229"/>
            <a:ext cx="9156596" cy="406458"/>
          </a:xfrm>
          <a:prstGeom prst="rect">
            <a:avLst/>
          </a:prstGeom>
        </p:spPr>
        <p:txBody>
          <a:bodyPr lIns="0" tIns="0" rIns="0" bIns="0" rtlCol="0" anchor="t">
            <a:spAutoFit/>
          </a:bodyPr>
          <a:lstStyle/>
          <a:p>
            <a:pPr marL="518160" lvl="1" indent="-259080">
              <a:lnSpc>
                <a:spcPts val="3359"/>
              </a:lnSpc>
              <a:buFont typeface="Arial"/>
              <a:buChar char="•"/>
            </a:pPr>
            <a:r>
              <a:rPr lang="en-US" sz="2400" dirty="0">
                <a:solidFill>
                  <a:srgbClr val="FFFFFF"/>
                </a:solidFill>
                <a:latin typeface="Noto Sans Bold"/>
              </a:rPr>
              <a:t>LESSONS LEARNED</a:t>
            </a:r>
            <a:endParaRPr lang="en-US" sz="2400" u="none" dirty="0">
              <a:solidFill>
                <a:srgbClr val="FFFFFF"/>
              </a:solidFill>
              <a:latin typeface="Noto Sans Bold"/>
            </a:endParaRPr>
          </a:p>
        </p:txBody>
      </p:sp>
      <p:sp>
        <p:nvSpPr>
          <p:cNvPr id="27" name="TextBox 26">
            <a:extLst>
              <a:ext uri="{FF2B5EF4-FFF2-40B4-BE49-F238E27FC236}">
                <a16:creationId xmlns:a16="http://schemas.microsoft.com/office/drawing/2014/main" id="{8FB7F54C-7A51-358E-C7F3-E54D94BECB76}"/>
              </a:ext>
            </a:extLst>
          </p:cNvPr>
          <p:cNvSpPr txBox="1"/>
          <p:nvPr/>
        </p:nvSpPr>
        <p:spPr>
          <a:xfrm>
            <a:off x="1008047" y="7764756"/>
            <a:ext cx="9156596" cy="406458"/>
          </a:xfrm>
          <a:prstGeom prst="rect">
            <a:avLst/>
          </a:prstGeom>
        </p:spPr>
        <p:txBody>
          <a:bodyPr lIns="0" tIns="0" rIns="0" bIns="0" rtlCol="0" anchor="t">
            <a:spAutoFit/>
          </a:bodyPr>
          <a:lstStyle/>
          <a:p>
            <a:pPr marL="518160" lvl="1" indent="-259080">
              <a:lnSpc>
                <a:spcPts val="3359"/>
              </a:lnSpc>
              <a:buFont typeface="Arial"/>
              <a:buChar char="•"/>
            </a:pPr>
            <a:r>
              <a:rPr lang="en-US" sz="2400" dirty="0">
                <a:solidFill>
                  <a:srgbClr val="FFFFFF"/>
                </a:solidFill>
                <a:latin typeface="Noto Sans Bold"/>
              </a:rPr>
              <a:t>PROBLEMS &amp; DIFFICULTIES</a:t>
            </a:r>
            <a:endParaRPr lang="en-US" dirty="0"/>
          </a:p>
        </p:txBody>
      </p:sp>
      <p:sp>
        <p:nvSpPr>
          <p:cNvPr id="28" name="TextBox 27">
            <a:extLst>
              <a:ext uri="{FF2B5EF4-FFF2-40B4-BE49-F238E27FC236}">
                <a16:creationId xmlns:a16="http://schemas.microsoft.com/office/drawing/2014/main" id="{086C6AC6-1CEB-04FB-7A10-260F1F8B098F}"/>
              </a:ext>
            </a:extLst>
          </p:cNvPr>
          <p:cNvSpPr txBox="1"/>
          <p:nvPr/>
        </p:nvSpPr>
        <p:spPr>
          <a:xfrm>
            <a:off x="1008046" y="8327596"/>
            <a:ext cx="9156596" cy="406458"/>
          </a:xfrm>
          <a:prstGeom prst="rect">
            <a:avLst/>
          </a:prstGeom>
        </p:spPr>
        <p:txBody>
          <a:bodyPr lIns="0" tIns="0" rIns="0" bIns="0" rtlCol="0" anchor="t">
            <a:spAutoFit/>
          </a:bodyPr>
          <a:lstStyle/>
          <a:p>
            <a:pPr marL="518160" lvl="1" indent="-259080">
              <a:lnSpc>
                <a:spcPts val="3359"/>
              </a:lnSpc>
              <a:buFont typeface="Arial"/>
              <a:buChar char="•"/>
            </a:pPr>
            <a:r>
              <a:rPr lang="en-US" sz="2400" dirty="0">
                <a:solidFill>
                  <a:srgbClr val="FFFFFF"/>
                </a:solidFill>
                <a:latin typeface="Noto Sans Bold"/>
              </a:rPr>
              <a:t>EXPERIENCE GAINED</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marL="0" lvl="0" indent="0" algn="ctr">
              <a:lnSpc>
                <a:spcPts val="6959"/>
              </a:lnSpc>
              <a:spcBef>
                <a:spcPct val="0"/>
              </a:spcBef>
            </a:pPr>
            <a:r>
              <a:rPr lang="en-US" sz="6000">
                <a:solidFill>
                  <a:srgbClr val="FFFFFF"/>
                </a:solidFill>
                <a:latin typeface="Open Sans Bold"/>
              </a:rPr>
              <a:t>BUSINESS BACKGROUND </a:t>
            </a:r>
          </a:p>
        </p:txBody>
      </p:sp>
      <p:sp>
        <p:nvSpPr>
          <p:cNvPr id="2" name="TextBox 1">
            <a:extLst>
              <a:ext uri="{FF2B5EF4-FFF2-40B4-BE49-F238E27FC236}">
                <a16:creationId xmlns:a16="http://schemas.microsoft.com/office/drawing/2014/main" id="{9F68E778-71DE-F5AE-44BE-4CE31AA40D52}"/>
              </a:ext>
            </a:extLst>
          </p:cNvPr>
          <p:cNvSpPr txBox="1"/>
          <p:nvPr/>
        </p:nvSpPr>
        <p:spPr>
          <a:xfrm>
            <a:off x="1396090" y="3029137"/>
            <a:ext cx="15495816" cy="5509200"/>
          </a:xfrm>
          <a:prstGeom prst="rect">
            <a:avLst/>
          </a:prstGeom>
          <a:noFill/>
        </p:spPr>
        <p:txBody>
          <a:bodyPr wrap="square" lIns="91440" tIns="45720" rIns="91440" bIns="45720" rtlCol="0" anchor="t">
            <a:spAutoFit/>
          </a:bodyPr>
          <a:lstStyle/>
          <a:p>
            <a:pPr marL="1028700" lvl="1" indent="-571500" algn="just">
              <a:buFont typeface="Arial"/>
              <a:buChar char="•"/>
            </a:pPr>
            <a:r>
              <a:rPr lang="en-US" sz="3200" dirty="0">
                <a:solidFill>
                  <a:schemeClr val="tx2"/>
                </a:solidFill>
              </a:rPr>
              <a:t>Meeting Makers offers services to help businesses and groups plan and organize conferences and meetings.</a:t>
            </a:r>
            <a:endParaRPr lang="en-US" sz="3200" dirty="0">
              <a:solidFill>
                <a:schemeClr val="tx2"/>
              </a:solidFill>
              <a:cs typeface="Calibri"/>
            </a:endParaRPr>
          </a:p>
          <a:p>
            <a:pPr marL="1028700" lvl="1" indent="-571500" algn="just">
              <a:buFont typeface="Arial"/>
              <a:buChar char="•"/>
            </a:pPr>
            <a:r>
              <a:rPr lang="en-US" sz="3200" dirty="0">
                <a:solidFill>
                  <a:schemeClr val="tx2"/>
                </a:solidFill>
              </a:rPr>
              <a:t>After asking for basic information about the desired city, dates anticipated the number of attendees, etc., Meeting makers prepares a bid for the services where it gathers and estimates on a variety of services.</a:t>
            </a:r>
            <a:endParaRPr lang="en-US" sz="3200" dirty="0">
              <a:solidFill>
                <a:schemeClr val="tx2"/>
              </a:solidFill>
              <a:cs typeface="Calibri"/>
            </a:endParaRPr>
          </a:p>
          <a:p>
            <a:pPr marL="1028700" lvl="1" indent="-571500" algn="just">
              <a:buFont typeface="Arial"/>
              <a:buChar char="•"/>
            </a:pPr>
            <a:r>
              <a:rPr lang="en-US" sz="3200" dirty="0">
                <a:solidFill>
                  <a:schemeClr val="tx2"/>
                </a:solidFill>
              </a:rPr>
              <a:t>Two to three price range options are sent to the client to view.</a:t>
            </a:r>
            <a:endParaRPr lang="en-US" sz="3200" dirty="0">
              <a:solidFill>
                <a:schemeClr val="tx2"/>
              </a:solidFill>
              <a:cs typeface="Calibri"/>
            </a:endParaRPr>
          </a:p>
          <a:p>
            <a:pPr marL="1028700" lvl="1" indent="-571500" algn="just">
              <a:buFont typeface="Arial"/>
              <a:buChar char="•"/>
            </a:pPr>
            <a:r>
              <a:rPr lang="en-US" sz="3200" dirty="0">
                <a:solidFill>
                  <a:schemeClr val="tx2"/>
                </a:solidFill>
              </a:rPr>
              <a:t>Once the bid has been provided to the client, the project manager photocopies the information about the extracurricular activities, returns the original brochure to the staff and places all bid information into a file that all the team members working on that case at Meeting Makers have access to.</a:t>
            </a:r>
            <a:endParaRPr lang="en-US" sz="3200" dirty="0">
              <a:solidFill>
                <a:schemeClr val="tx2"/>
              </a:solidFill>
              <a:cs typeface="Calibri"/>
            </a:endParaRPr>
          </a:p>
          <a:p>
            <a:pPr marL="800100" lvl="1" indent="-342900" algn="just">
              <a:buFont typeface="Symbol" pitchFamily="2" charset="2"/>
              <a:buChar char=""/>
            </a:pPr>
            <a:endParaRPr lang="en-US" sz="3200" dirty="0">
              <a:solidFill>
                <a:schemeClr val="tx2"/>
              </a:solidFill>
              <a:cs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1"/>
            <a:ext cx="18288000" cy="2087843"/>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1" tIns="50801" rIns="50801" bIns="50801" rtlCol="0" anchor="ctr"/>
            <a:lstStyle/>
            <a:p>
              <a:pPr algn="ctr">
                <a:lnSpc>
                  <a:spcPts val="3221"/>
                </a:lnSpc>
              </a:pPr>
              <a:endParaRPr/>
            </a:p>
          </p:txBody>
        </p:sp>
      </p:grpSp>
      <p:grpSp>
        <p:nvGrpSpPr>
          <p:cNvPr id="27" name="Group 27"/>
          <p:cNvGrpSpPr/>
          <p:nvPr/>
        </p:nvGrpSpPr>
        <p:grpSpPr>
          <a:xfrm>
            <a:off x="1" y="455828"/>
            <a:ext cx="3572102" cy="515723"/>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1" tIns="50801" rIns="50801" bIns="50801"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algn="ctr">
              <a:lnSpc>
                <a:spcPts val="6960"/>
              </a:lnSpc>
              <a:spcBef>
                <a:spcPct val="0"/>
              </a:spcBef>
            </a:pPr>
            <a:r>
              <a:rPr lang="en-US" sz="6000">
                <a:solidFill>
                  <a:srgbClr val="FFFFFF"/>
                </a:solidFill>
                <a:latin typeface="Open Sans Bold"/>
              </a:rPr>
              <a:t>CURRENT ISSUES</a:t>
            </a:r>
          </a:p>
        </p:txBody>
      </p:sp>
      <p:sp>
        <p:nvSpPr>
          <p:cNvPr id="3" name="TextBox 2">
            <a:extLst>
              <a:ext uri="{FF2B5EF4-FFF2-40B4-BE49-F238E27FC236}">
                <a16:creationId xmlns:a16="http://schemas.microsoft.com/office/drawing/2014/main" id="{F4886085-A6A0-1D32-0821-DC8457BE78F1}"/>
              </a:ext>
            </a:extLst>
          </p:cNvPr>
          <p:cNvSpPr txBox="1"/>
          <p:nvPr/>
        </p:nvSpPr>
        <p:spPr>
          <a:xfrm>
            <a:off x="1175656" y="3046759"/>
            <a:ext cx="15936684" cy="5016758"/>
          </a:xfrm>
          <a:prstGeom prst="rect">
            <a:avLst/>
          </a:prstGeom>
          <a:noFill/>
        </p:spPr>
        <p:txBody>
          <a:bodyPr wrap="square" lIns="91440" tIns="45720" rIns="91440" bIns="45720" rtlCol="0" anchor="ctr">
            <a:spAutoFit/>
          </a:bodyPr>
          <a:lstStyle/>
          <a:p>
            <a:pPr marL="914400" lvl="1" indent="-457200" algn="just">
              <a:buFont typeface="Arial" panose="020B0604020202020204" pitchFamily="34" charset="0"/>
              <a:buChar char="•"/>
            </a:pPr>
            <a:r>
              <a:rPr lang="en-US" sz="3200" dirty="0">
                <a:solidFill>
                  <a:schemeClr val="tx2"/>
                </a:solidFill>
              </a:rPr>
              <a:t>Hotels are not willing to place holds.</a:t>
            </a:r>
            <a:endParaRPr lang="en-US" sz="3200">
              <a:solidFill>
                <a:schemeClr val="tx2"/>
              </a:solidFill>
              <a:cs typeface="Calibri"/>
            </a:endParaRPr>
          </a:p>
          <a:p>
            <a:pPr marL="914400" lvl="1" indent="-457200" algn="just">
              <a:buFont typeface="Arial" panose="020B0604020202020204" pitchFamily="34" charset="0"/>
              <a:buChar char="•"/>
            </a:pPr>
            <a:r>
              <a:rPr lang="en-US" sz="3200" dirty="0">
                <a:solidFill>
                  <a:schemeClr val="tx2"/>
                </a:solidFill>
              </a:rPr>
              <a:t>Penalties are charged as Project Managers forgot to cancel hotel holds.</a:t>
            </a:r>
            <a:endParaRPr lang="en-US" sz="3200">
              <a:solidFill>
                <a:schemeClr val="tx2"/>
              </a:solidFill>
              <a:cs typeface="Calibri"/>
            </a:endParaRPr>
          </a:p>
          <a:p>
            <a:pPr marL="914400" lvl="1" indent="-457200" algn="just">
              <a:buFont typeface="Arial" panose="020B0604020202020204" pitchFamily="34" charset="0"/>
              <a:buChar char="•"/>
            </a:pPr>
            <a:r>
              <a:rPr lang="en-US" sz="3200" dirty="0">
                <a:solidFill>
                  <a:schemeClr val="tx2"/>
                </a:solidFill>
              </a:rPr>
              <a:t>Graphic Designer face bid preparation difficulties due to lack of records.</a:t>
            </a:r>
            <a:endParaRPr lang="en-US" sz="3200">
              <a:solidFill>
                <a:schemeClr val="tx2"/>
              </a:solidFill>
              <a:cs typeface="Calibri"/>
            </a:endParaRPr>
          </a:p>
          <a:p>
            <a:pPr marL="914400" lvl="1" indent="-457200" algn="just">
              <a:buFont typeface="Arial" panose="020B0604020202020204" pitchFamily="34" charset="0"/>
              <a:buChar char="•"/>
            </a:pPr>
            <a:r>
              <a:rPr lang="en-US" sz="3200" dirty="0">
                <a:solidFill>
                  <a:schemeClr val="tx2"/>
                </a:solidFill>
              </a:rPr>
              <a:t>Nearby city additional activities are not recorded in files.</a:t>
            </a:r>
            <a:endParaRPr lang="en-US" sz="3200">
              <a:solidFill>
                <a:schemeClr val="tx2"/>
              </a:solidFill>
              <a:cs typeface="Calibri"/>
            </a:endParaRPr>
          </a:p>
          <a:p>
            <a:pPr marL="914400" lvl="1" indent="-457200" algn="just">
              <a:buFont typeface="Arial" panose="020B0604020202020204" pitchFamily="34" charset="0"/>
              <a:buChar char="•"/>
            </a:pPr>
            <a:r>
              <a:rPr lang="en-US" sz="3200" dirty="0">
                <a:solidFill>
                  <a:schemeClr val="tx2"/>
                </a:solidFill>
              </a:rPr>
              <a:t>Software or files of the company are not shared on the company network.</a:t>
            </a:r>
            <a:endParaRPr lang="en-US" sz="3200">
              <a:solidFill>
                <a:schemeClr val="tx2"/>
              </a:solidFill>
              <a:cs typeface="Calibri"/>
            </a:endParaRPr>
          </a:p>
          <a:p>
            <a:pPr marL="914400" lvl="1" indent="-457200" algn="just">
              <a:buFont typeface="Arial" panose="020B0604020202020204" pitchFamily="34" charset="0"/>
              <a:buChar char="•"/>
            </a:pPr>
            <a:r>
              <a:rPr lang="en-US" sz="3200" dirty="0">
                <a:solidFill>
                  <a:schemeClr val="tx2"/>
                </a:solidFill>
              </a:rPr>
              <a:t>Low productivity of staff.</a:t>
            </a:r>
            <a:endParaRPr lang="en-US" sz="3200">
              <a:solidFill>
                <a:schemeClr val="tx2"/>
              </a:solidFill>
              <a:cs typeface="Calibri"/>
            </a:endParaRPr>
          </a:p>
          <a:p>
            <a:pPr marL="914400" lvl="1" indent="-457200" algn="just">
              <a:buFont typeface="Arial" panose="020B0604020202020204" pitchFamily="34" charset="0"/>
              <a:buChar char="•"/>
            </a:pPr>
            <a:r>
              <a:rPr lang="en-US" sz="3200" dirty="0">
                <a:solidFill>
                  <a:schemeClr val="tx2"/>
                </a:solidFill>
              </a:rPr>
              <a:t>Training limitations of staff </a:t>
            </a:r>
            <a:r>
              <a:rPr lang="en-US" sz="3200" dirty="0" err="1">
                <a:solidFill>
                  <a:schemeClr val="tx2"/>
                </a:solidFill>
              </a:rPr>
              <a:t>w.r.t.</a:t>
            </a:r>
            <a:r>
              <a:rPr lang="en-US" sz="3200" dirty="0">
                <a:solidFill>
                  <a:schemeClr val="tx2"/>
                </a:solidFill>
              </a:rPr>
              <a:t> MS Excel and Word.</a:t>
            </a:r>
            <a:endParaRPr lang="en-US" sz="3200">
              <a:solidFill>
                <a:schemeClr val="tx2"/>
              </a:solidFill>
              <a:cs typeface="Calibri"/>
            </a:endParaRPr>
          </a:p>
          <a:p>
            <a:pPr marL="914400" lvl="1" indent="-457200" algn="just">
              <a:buFont typeface="Arial" panose="020B0604020202020204" pitchFamily="34" charset="0"/>
              <a:buChar char="•"/>
            </a:pPr>
            <a:r>
              <a:rPr lang="en-US" sz="3200" dirty="0">
                <a:solidFill>
                  <a:schemeClr val="tx2"/>
                </a:solidFill>
              </a:rPr>
              <a:t>Excess workload causing time limitations to explore and learn for staff.</a:t>
            </a:r>
            <a:endParaRPr lang="en-US" sz="3200">
              <a:solidFill>
                <a:schemeClr val="tx2"/>
              </a:solidFill>
              <a:cs typeface="Calibri"/>
            </a:endParaRPr>
          </a:p>
          <a:p>
            <a:pPr marL="914400" lvl="1" indent="-457200" algn="just">
              <a:buFont typeface="Arial" panose="020B0604020202020204" pitchFamily="34" charset="0"/>
              <a:buChar char="•"/>
            </a:pPr>
            <a:r>
              <a:rPr lang="en-US" sz="3200" dirty="0">
                <a:solidFill>
                  <a:schemeClr val="tx2"/>
                </a:solidFill>
              </a:rPr>
              <a:t>Loss of customers due to inaccuracy of bids, and lack of care.</a:t>
            </a:r>
            <a:endParaRPr lang="en-US" sz="3200">
              <a:solidFill>
                <a:schemeClr val="tx2"/>
              </a:solidFill>
              <a:cs typeface="Calibri"/>
            </a:endParaRPr>
          </a:p>
          <a:p>
            <a:pPr marL="914400" lvl="1" indent="-457200" algn="just">
              <a:buFont typeface="Arial" panose="020B0604020202020204" pitchFamily="34" charset="0"/>
              <a:buChar char="•"/>
            </a:pPr>
            <a:r>
              <a:rPr lang="en-US" sz="3200" dirty="0">
                <a:solidFill>
                  <a:schemeClr val="tx2"/>
                </a:solidFill>
              </a:rPr>
              <a:t>Issue in primary key integrity causing database problems.</a:t>
            </a:r>
            <a:endParaRPr lang="en-US" sz="3200">
              <a:solidFill>
                <a:schemeClr val="tx2"/>
              </a:solidFill>
              <a:cs typeface="Calibri"/>
            </a:endParaRPr>
          </a:p>
        </p:txBody>
      </p:sp>
    </p:spTree>
    <p:extLst>
      <p:ext uri="{BB962C8B-B14F-4D97-AF65-F5344CB8AC3E}">
        <p14:creationId xmlns:p14="http://schemas.microsoft.com/office/powerpoint/2010/main" val="1746080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marL="0" lvl="0" indent="0" algn="ctr">
              <a:lnSpc>
                <a:spcPts val="6959"/>
              </a:lnSpc>
              <a:spcBef>
                <a:spcPct val="0"/>
              </a:spcBef>
            </a:pPr>
            <a:r>
              <a:rPr lang="en-US" sz="6000">
                <a:solidFill>
                  <a:srgbClr val="FFFFFF"/>
                </a:solidFill>
                <a:latin typeface="Open Sans Bold"/>
              </a:rPr>
              <a:t>SCOPE</a:t>
            </a:r>
          </a:p>
        </p:txBody>
      </p:sp>
      <p:pic>
        <p:nvPicPr>
          <p:cNvPr id="4" name="Picture 3" descr="A blue and white flag&#10;&#10;Description automatically generated with medium confidence">
            <a:extLst>
              <a:ext uri="{FF2B5EF4-FFF2-40B4-BE49-F238E27FC236}">
                <a16:creationId xmlns:a16="http://schemas.microsoft.com/office/drawing/2014/main" id="{849B77EA-0A8A-C5FF-CB39-8B05B223DE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268668"/>
            <a:ext cx="18287996" cy="7993445"/>
          </a:xfrm>
          <a:prstGeom prst="rect">
            <a:avLst/>
          </a:prstGeom>
        </p:spPr>
      </p:pic>
      <p:sp>
        <p:nvSpPr>
          <p:cNvPr id="6" name="TextBox 5">
            <a:extLst>
              <a:ext uri="{FF2B5EF4-FFF2-40B4-BE49-F238E27FC236}">
                <a16:creationId xmlns:a16="http://schemas.microsoft.com/office/drawing/2014/main" id="{1F207AC8-E443-03A0-7115-5069BD67F87E}"/>
              </a:ext>
            </a:extLst>
          </p:cNvPr>
          <p:cNvSpPr txBox="1"/>
          <p:nvPr/>
        </p:nvSpPr>
        <p:spPr>
          <a:xfrm>
            <a:off x="1543050" y="5271018"/>
            <a:ext cx="15849600" cy="1569660"/>
          </a:xfrm>
          <a:prstGeom prst="rect">
            <a:avLst/>
          </a:prstGeom>
          <a:noFill/>
        </p:spPr>
        <p:txBody>
          <a:bodyPr wrap="square" lIns="91440" tIns="45720" rIns="91440" bIns="45720" anchor="t">
            <a:spAutoFit/>
          </a:bodyPr>
          <a:lstStyle/>
          <a:p>
            <a:r>
              <a:rPr lang="en-US" sz="3200" dirty="0">
                <a:solidFill>
                  <a:schemeClr val="tx2"/>
                </a:solidFill>
              </a:rPr>
              <a:t>To build an Information System that can accurately retrieve data and calculate bids and efficiently handles meetings, hotel bookings, conferences, and other activities for Meeting Makers.</a:t>
            </a:r>
            <a:endParaRPr lang="en-US" sz="3200" dirty="0">
              <a:solidFill>
                <a:schemeClr val="tx2"/>
              </a:solidFill>
              <a:cs typeface="Calibri"/>
            </a:endParaRPr>
          </a:p>
        </p:txBody>
      </p:sp>
    </p:spTree>
    <p:extLst>
      <p:ext uri="{BB962C8B-B14F-4D97-AF65-F5344CB8AC3E}">
        <p14:creationId xmlns:p14="http://schemas.microsoft.com/office/powerpoint/2010/main" val="29597087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marL="0" lvl="0" indent="0" algn="ctr">
              <a:lnSpc>
                <a:spcPts val="6959"/>
              </a:lnSpc>
              <a:spcBef>
                <a:spcPct val="0"/>
              </a:spcBef>
            </a:pPr>
            <a:r>
              <a:rPr lang="en-US" sz="6000">
                <a:solidFill>
                  <a:srgbClr val="FFFFFF"/>
                </a:solidFill>
                <a:latin typeface="Open Sans Bold"/>
              </a:rPr>
              <a:t>FUNCTIONAL REQUIREMENTS</a:t>
            </a:r>
          </a:p>
        </p:txBody>
      </p:sp>
      <p:sp>
        <p:nvSpPr>
          <p:cNvPr id="2" name="TextBox 1">
            <a:extLst>
              <a:ext uri="{FF2B5EF4-FFF2-40B4-BE49-F238E27FC236}">
                <a16:creationId xmlns:a16="http://schemas.microsoft.com/office/drawing/2014/main" id="{549B2926-878C-3580-C81C-9214F2066DD9}"/>
              </a:ext>
            </a:extLst>
          </p:cNvPr>
          <p:cNvSpPr txBox="1"/>
          <p:nvPr/>
        </p:nvSpPr>
        <p:spPr>
          <a:xfrm>
            <a:off x="1587498" y="2850224"/>
            <a:ext cx="14859002" cy="6740307"/>
          </a:xfrm>
          <a:prstGeom prst="rect">
            <a:avLst/>
          </a:prstGeom>
          <a:noFill/>
        </p:spPr>
        <p:txBody>
          <a:bodyPr wrap="square" lIns="91440" tIns="45720" rIns="91440" bIns="45720" rtlCol="0" anchor="ctr">
            <a:spAutoFit/>
          </a:bodyPr>
          <a:lstStyle/>
          <a:p>
            <a:pPr marL="1028700" lvl="1" indent="-571500" algn="just">
              <a:buFont typeface="Arial"/>
              <a:buChar char="•"/>
            </a:pPr>
            <a:r>
              <a:rPr lang="en-US" sz="3600" dirty="0">
                <a:solidFill>
                  <a:schemeClr val="tx2"/>
                </a:solidFill>
              </a:rPr>
              <a:t>Cloud-based system to store and simultaneously edit all the documents.</a:t>
            </a:r>
            <a:endParaRPr lang="en-US" dirty="0">
              <a:solidFill>
                <a:schemeClr val="tx2"/>
              </a:solidFill>
              <a:cs typeface="Calibri"/>
            </a:endParaRPr>
          </a:p>
          <a:p>
            <a:pPr lvl="1" algn="just"/>
            <a:endParaRPr lang="en-US" sz="3600" dirty="0">
              <a:solidFill>
                <a:schemeClr val="tx2"/>
              </a:solidFill>
              <a:cs typeface="Calibri"/>
            </a:endParaRPr>
          </a:p>
          <a:p>
            <a:pPr marL="1028700" lvl="1" indent="-571500" algn="just">
              <a:buFont typeface="Arial"/>
              <a:buChar char="•"/>
            </a:pPr>
            <a:r>
              <a:rPr lang="en-US" sz="3600" dirty="0">
                <a:solidFill>
                  <a:schemeClr val="tx2"/>
                </a:solidFill>
              </a:rPr>
              <a:t>Restructure the relational model to solve primary key problems and make all databases cloud-based.</a:t>
            </a:r>
            <a:endParaRPr lang="en-US" sz="3600" dirty="0">
              <a:solidFill>
                <a:schemeClr val="tx2"/>
              </a:solidFill>
              <a:cs typeface="Calibri"/>
            </a:endParaRPr>
          </a:p>
          <a:p>
            <a:pPr marL="800100" lvl="1" indent="-342900" algn="just">
              <a:buFont typeface="Symbol" pitchFamily="2" charset="2"/>
              <a:buChar char=""/>
            </a:pPr>
            <a:endParaRPr lang="en-US" sz="3600">
              <a:solidFill>
                <a:schemeClr val="tx2"/>
              </a:solidFill>
            </a:endParaRPr>
          </a:p>
          <a:p>
            <a:pPr marL="1028700" lvl="1" indent="-571500" algn="just">
              <a:buFont typeface="Arial"/>
              <a:buChar char="•"/>
            </a:pPr>
            <a:r>
              <a:rPr lang="en-US" sz="3600" dirty="0">
                <a:solidFill>
                  <a:schemeClr val="tx2"/>
                </a:solidFill>
              </a:rPr>
              <a:t>System to set and receive reminders to book and cancel hotel reservations and alert project managers.</a:t>
            </a:r>
            <a:endParaRPr lang="en-US" sz="3600" dirty="0">
              <a:solidFill>
                <a:schemeClr val="tx2"/>
              </a:solidFill>
              <a:cs typeface="Calibri"/>
            </a:endParaRPr>
          </a:p>
          <a:p>
            <a:pPr lvl="1" algn="just"/>
            <a:endParaRPr lang="en-US" sz="3600">
              <a:solidFill>
                <a:schemeClr val="tx2"/>
              </a:solidFill>
            </a:endParaRPr>
          </a:p>
          <a:p>
            <a:pPr marL="1028700" lvl="1" indent="-571500" algn="just">
              <a:buFont typeface="Arial"/>
              <a:buChar char="•"/>
            </a:pPr>
            <a:r>
              <a:rPr lang="en-US" sz="3600" dirty="0">
                <a:solidFill>
                  <a:schemeClr val="tx2"/>
                </a:solidFill>
              </a:rPr>
              <a:t>Having one catalog format for brochure cost estimation in the database.</a:t>
            </a:r>
            <a:endParaRPr lang="en-US" sz="3600" dirty="0">
              <a:solidFill>
                <a:schemeClr val="tx2"/>
              </a:solidFill>
              <a:cs typeface="Calibri"/>
            </a:endParaRPr>
          </a:p>
          <a:p>
            <a:pPr lvl="1" algn="just"/>
            <a:endParaRPr lang="en-US" sz="3600">
              <a:solidFill>
                <a:schemeClr val="tx2"/>
              </a:solidFill>
            </a:endParaRPr>
          </a:p>
          <a:p>
            <a:pPr marL="1028700" lvl="1" indent="-571500" algn="just">
              <a:buFont typeface="Arial"/>
              <a:buChar char="•"/>
            </a:pPr>
            <a:r>
              <a:rPr lang="en-US" sz="3600" dirty="0">
                <a:solidFill>
                  <a:schemeClr val="tx2"/>
                </a:solidFill>
              </a:rPr>
              <a:t>Program to track, predict and eliminate bidding and booking errors.</a:t>
            </a:r>
            <a:endParaRPr lang="en-US" sz="3600" dirty="0">
              <a:solidFill>
                <a:schemeClr val="tx2"/>
              </a:solidFill>
              <a:cs typeface="Calibri"/>
            </a:endParaRPr>
          </a:p>
          <a:p>
            <a:pPr marL="914400" lvl="1" algn="just"/>
            <a:endParaRPr lang="en-US" sz="3600">
              <a:solidFill>
                <a:schemeClr val="tx2"/>
              </a:solidFill>
            </a:endParaRPr>
          </a:p>
        </p:txBody>
      </p:sp>
    </p:spTree>
    <p:extLst>
      <p:ext uri="{BB962C8B-B14F-4D97-AF65-F5344CB8AC3E}">
        <p14:creationId xmlns:p14="http://schemas.microsoft.com/office/powerpoint/2010/main" val="3012808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marL="0" lvl="0" indent="0" algn="ctr">
              <a:lnSpc>
                <a:spcPts val="6959"/>
              </a:lnSpc>
              <a:spcBef>
                <a:spcPct val="0"/>
              </a:spcBef>
            </a:pPr>
            <a:r>
              <a:rPr lang="en-US" sz="6000">
                <a:solidFill>
                  <a:srgbClr val="FFFFFF"/>
                </a:solidFill>
                <a:latin typeface="Open Sans Bold"/>
              </a:rPr>
              <a:t>NON-FUNCTIONAL REQUIREMENTS</a:t>
            </a:r>
          </a:p>
        </p:txBody>
      </p:sp>
      <p:sp>
        <p:nvSpPr>
          <p:cNvPr id="2" name="TextBox 1">
            <a:extLst>
              <a:ext uri="{FF2B5EF4-FFF2-40B4-BE49-F238E27FC236}">
                <a16:creationId xmlns:a16="http://schemas.microsoft.com/office/drawing/2014/main" id="{549B2926-878C-3580-C81C-9214F2066DD9}"/>
              </a:ext>
            </a:extLst>
          </p:cNvPr>
          <p:cNvSpPr txBox="1"/>
          <p:nvPr/>
        </p:nvSpPr>
        <p:spPr>
          <a:xfrm>
            <a:off x="1561952" y="3027183"/>
            <a:ext cx="15024248" cy="5170903"/>
          </a:xfrm>
          <a:prstGeom prst="rect">
            <a:avLst/>
          </a:prstGeom>
          <a:noFill/>
        </p:spPr>
        <p:txBody>
          <a:bodyPr wrap="square" lIns="91440" tIns="45720" rIns="91440" bIns="45720" rtlCol="0" anchor="ctr">
            <a:spAutoFit/>
          </a:bodyPr>
          <a:lstStyle/>
          <a:p>
            <a:pPr marL="571500" marR="0" lvl="0" indent="-571500" algn="just">
              <a:spcBef>
                <a:spcPts val="0"/>
              </a:spcBef>
              <a:spcAft>
                <a:spcPts val="0"/>
              </a:spcAft>
              <a:buFont typeface="Arial"/>
              <a:buChar char="•"/>
            </a:pPr>
            <a:r>
              <a:rPr lang="en-US" sz="3600">
                <a:solidFill>
                  <a:schemeClr val="tx2"/>
                </a:solidFill>
              </a:rPr>
              <a:t>A centralized software or web interface with explicit access to manage all the functional systems and databases.</a:t>
            </a:r>
            <a:endParaRPr lang="en-US">
              <a:solidFill>
                <a:schemeClr val="tx2"/>
              </a:solidFill>
              <a:cs typeface="Calibri"/>
            </a:endParaRPr>
          </a:p>
          <a:p>
            <a:pPr marL="342900" marR="0" lvl="0" indent="-342900" algn="just">
              <a:lnSpc>
                <a:spcPct val="107000"/>
              </a:lnSpc>
              <a:spcBef>
                <a:spcPts val="0"/>
              </a:spcBef>
              <a:spcAft>
                <a:spcPts val="0"/>
              </a:spcAft>
              <a:buFont typeface="Symbol" pitchFamily="2" charset="2"/>
              <a:buChar char=""/>
            </a:pPr>
            <a:endParaRPr lang="en-US" sz="3600">
              <a:solidFill>
                <a:schemeClr val="tx2"/>
              </a:solidFill>
            </a:endParaRPr>
          </a:p>
          <a:p>
            <a:pPr marL="571500" marR="0" lvl="0" indent="-571500" algn="just">
              <a:spcBef>
                <a:spcPts val="0"/>
              </a:spcBef>
              <a:spcAft>
                <a:spcPts val="0"/>
              </a:spcAft>
              <a:buFont typeface="Arial"/>
              <a:buChar char="•"/>
            </a:pPr>
            <a:r>
              <a:rPr lang="en-US" sz="3600">
                <a:solidFill>
                  <a:schemeClr val="tx2"/>
                </a:solidFill>
              </a:rPr>
              <a:t>Brochure cost estimation and the design system should be managed by a team, instead of an individual.</a:t>
            </a:r>
            <a:endParaRPr lang="en-US" sz="3600">
              <a:solidFill>
                <a:schemeClr val="tx2"/>
              </a:solidFill>
              <a:cs typeface="Calibri"/>
            </a:endParaRPr>
          </a:p>
          <a:p>
            <a:pPr marL="342900" marR="0" lvl="0" indent="-342900" algn="just">
              <a:lnSpc>
                <a:spcPct val="107000"/>
              </a:lnSpc>
              <a:spcBef>
                <a:spcPts val="0"/>
              </a:spcBef>
              <a:spcAft>
                <a:spcPts val="0"/>
              </a:spcAft>
              <a:buFont typeface="Symbol" pitchFamily="2" charset="2"/>
              <a:buChar char=""/>
            </a:pPr>
            <a:endParaRPr lang="en-US" sz="3600">
              <a:solidFill>
                <a:schemeClr val="tx2"/>
              </a:solidFill>
            </a:endParaRPr>
          </a:p>
          <a:p>
            <a:pPr marL="571500" marR="0" lvl="0" indent="-571500" algn="just">
              <a:lnSpc>
                <a:spcPct val="107000"/>
              </a:lnSpc>
              <a:spcBef>
                <a:spcPts val="0"/>
              </a:spcBef>
              <a:spcAft>
                <a:spcPts val="0"/>
              </a:spcAft>
              <a:buFont typeface="Arial"/>
              <a:buChar char="•"/>
            </a:pPr>
            <a:r>
              <a:rPr lang="en-US" sz="3600">
                <a:solidFill>
                  <a:schemeClr val="tx2"/>
                </a:solidFill>
              </a:rPr>
              <a:t>Arrange workshops to make the employees more acquainted with the information system.</a:t>
            </a:r>
            <a:endParaRPr lang="en-US" sz="3600">
              <a:solidFill>
                <a:schemeClr val="tx2"/>
              </a:solidFill>
              <a:cs typeface="Calibri"/>
            </a:endParaRPr>
          </a:p>
          <a:p>
            <a:pPr marR="0" lvl="0" algn="just">
              <a:lnSpc>
                <a:spcPct val="107000"/>
              </a:lnSpc>
              <a:spcBef>
                <a:spcPts val="0"/>
              </a:spcBef>
              <a:spcAft>
                <a:spcPts val="800"/>
              </a:spcAft>
            </a:pPr>
            <a:endParaRPr lang="en-US" sz="3200">
              <a:effectLst/>
              <a:latin typeface="Times New Roman" panose="02020603050405020304" pitchFamily="18"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266340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4"/>
          <p:cNvGrpSpPr/>
          <p:nvPr/>
        </p:nvGrpSpPr>
        <p:grpSpPr>
          <a:xfrm>
            <a:off x="0" y="0"/>
            <a:ext cx="18288000" cy="2087842"/>
            <a:chOff x="0" y="0"/>
            <a:chExt cx="4816593" cy="549884"/>
          </a:xfrm>
        </p:grpSpPr>
        <p:sp>
          <p:nvSpPr>
            <p:cNvPr id="25" name="Freeform 25"/>
            <p:cNvSpPr/>
            <p:nvPr/>
          </p:nvSpPr>
          <p:spPr>
            <a:xfrm>
              <a:off x="0" y="0"/>
              <a:ext cx="4816592" cy="549884"/>
            </a:xfrm>
            <a:custGeom>
              <a:avLst/>
              <a:gdLst/>
              <a:ahLst/>
              <a:cxnLst/>
              <a:rect l="l" t="t" r="r" b="b"/>
              <a:pathLst>
                <a:path w="4816592" h="549884">
                  <a:moveTo>
                    <a:pt x="0" y="0"/>
                  </a:moveTo>
                  <a:lnTo>
                    <a:pt x="4816592" y="0"/>
                  </a:lnTo>
                  <a:lnTo>
                    <a:pt x="4816592" y="549884"/>
                  </a:lnTo>
                  <a:lnTo>
                    <a:pt x="0" y="549884"/>
                  </a:lnTo>
                  <a:close/>
                </a:path>
              </a:pathLst>
            </a:custGeom>
            <a:solidFill>
              <a:srgbClr val="004E8E"/>
            </a:solidFill>
          </p:spPr>
        </p:sp>
        <p:sp>
          <p:nvSpPr>
            <p:cNvPr id="26" name="TextBox 26"/>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27" name="Group 27"/>
          <p:cNvGrpSpPr/>
          <p:nvPr/>
        </p:nvGrpSpPr>
        <p:grpSpPr>
          <a:xfrm>
            <a:off x="0" y="455828"/>
            <a:ext cx="3572101" cy="515722"/>
            <a:chOff x="0" y="0"/>
            <a:chExt cx="940800" cy="135828"/>
          </a:xfrm>
        </p:grpSpPr>
        <p:sp>
          <p:nvSpPr>
            <p:cNvPr id="28" name="Freeform 28"/>
            <p:cNvSpPr/>
            <p:nvPr/>
          </p:nvSpPr>
          <p:spPr>
            <a:xfrm>
              <a:off x="0" y="0"/>
              <a:ext cx="940800" cy="135828"/>
            </a:xfrm>
            <a:custGeom>
              <a:avLst/>
              <a:gdLst/>
              <a:ahLst/>
              <a:cxnLst/>
              <a:rect l="l" t="t" r="r" b="b"/>
              <a:pathLst>
                <a:path w="940800" h="135828">
                  <a:moveTo>
                    <a:pt x="0" y="0"/>
                  </a:moveTo>
                  <a:lnTo>
                    <a:pt x="940800" y="0"/>
                  </a:lnTo>
                  <a:lnTo>
                    <a:pt x="940800" y="135828"/>
                  </a:lnTo>
                  <a:lnTo>
                    <a:pt x="0" y="135828"/>
                  </a:lnTo>
                  <a:close/>
                </a:path>
              </a:pathLst>
            </a:custGeom>
            <a:solidFill>
              <a:srgbClr val="F4CE2C"/>
            </a:solidFill>
          </p:spPr>
        </p:sp>
        <p:sp>
          <p:nvSpPr>
            <p:cNvPr id="29" name="TextBox 29"/>
            <p:cNvSpPr txBox="1"/>
            <p:nvPr/>
          </p:nvSpPr>
          <p:spPr>
            <a:xfrm>
              <a:off x="0" y="-47625"/>
              <a:ext cx="812800" cy="860425"/>
            </a:xfrm>
            <a:prstGeom prst="rect">
              <a:avLst/>
            </a:prstGeom>
          </p:spPr>
          <p:txBody>
            <a:bodyPr lIns="50800" tIns="50800" rIns="50800" bIns="50800" rtlCol="0" anchor="ctr"/>
            <a:lstStyle/>
            <a:p>
              <a:pPr algn="ctr">
                <a:lnSpc>
                  <a:spcPts val="3359"/>
                </a:lnSpc>
              </a:pPr>
              <a:endParaRPr/>
            </a:p>
          </p:txBody>
        </p:sp>
      </p:grpSp>
      <p:sp>
        <p:nvSpPr>
          <p:cNvPr id="30" name="TextBox 30"/>
          <p:cNvSpPr txBox="1"/>
          <p:nvPr/>
        </p:nvSpPr>
        <p:spPr>
          <a:xfrm>
            <a:off x="0" y="941295"/>
            <a:ext cx="18288000" cy="897682"/>
          </a:xfrm>
          <a:prstGeom prst="rect">
            <a:avLst/>
          </a:prstGeom>
        </p:spPr>
        <p:txBody>
          <a:bodyPr lIns="0" tIns="0" rIns="0" bIns="0" rtlCol="0" anchor="t">
            <a:spAutoFit/>
          </a:bodyPr>
          <a:lstStyle/>
          <a:p>
            <a:pPr marL="0" lvl="0" indent="0" algn="ctr">
              <a:lnSpc>
                <a:spcPts val="6959"/>
              </a:lnSpc>
              <a:spcBef>
                <a:spcPct val="0"/>
              </a:spcBef>
            </a:pPr>
            <a:r>
              <a:rPr lang="en-US" sz="6000">
                <a:solidFill>
                  <a:srgbClr val="FFFFFF"/>
                </a:solidFill>
                <a:latin typeface="Open Sans Bold"/>
              </a:rPr>
              <a:t>ANALYSIS</a:t>
            </a:r>
          </a:p>
        </p:txBody>
      </p:sp>
      <p:sp>
        <p:nvSpPr>
          <p:cNvPr id="6" name="TextBox 5">
            <a:extLst>
              <a:ext uri="{FF2B5EF4-FFF2-40B4-BE49-F238E27FC236}">
                <a16:creationId xmlns:a16="http://schemas.microsoft.com/office/drawing/2014/main" id="{B836926D-1EAA-93D8-F7D9-A9FCCF439FAA}"/>
              </a:ext>
            </a:extLst>
          </p:cNvPr>
          <p:cNvSpPr txBox="1"/>
          <p:nvPr/>
        </p:nvSpPr>
        <p:spPr>
          <a:xfrm>
            <a:off x="1143000" y="2628900"/>
            <a:ext cx="12725400" cy="6186309"/>
          </a:xfrm>
          <a:prstGeom prst="rect">
            <a:avLst/>
          </a:prstGeom>
          <a:noFill/>
        </p:spPr>
        <p:txBody>
          <a:bodyPr wrap="square" rtlCol="0">
            <a:spAutoFit/>
          </a:bodyPr>
          <a:lstStyle/>
          <a:p>
            <a:pPr marL="342900" indent="-342900">
              <a:buAutoNum type="arabicPeriod"/>
            </a:pPr>
            <a:r>
              <a:rPr lang="en-US" sz="4400" b="1">
                <a:solidFill>
                  <a:schemeClr val="tx2"/>
                </a:solidFill>
              </a:rPr>
              <a:t> Context DFD</a:t>
            </a:r>
          </a:p>
          <a:p>
            <a:pPr marL="342900" indent="-342900">
              <a:buAutoNum type="arabicPeriod"/>
            </a:pPr>
            <a:endParaRPr lang="en-US" sz="4400" b="1">
              <a:solidFill>
                <a:schemeClr val="tx2"/>
              </a:solidFill>
            </a:endParaRPr>
          </a:p>
          <a:p>
            <a:pPr marL="342900" indent="-342900">
              <a:buAutoNum type="arabicPeriod"/>
            </a:pPr>
            <a:r>
              <a:rPr lang="en-US" sz="4400" b="1">
                <a:solidFill>
                  <a:schemeClr val="tx2"/>
                </a:solidFill>
              </a:rPr>
              <a:t> Level-0 DFD</a:t>
            </a:r>
            <a:endParaRPr lang="en-US" sz="3600" b="1">
              <a:solidFill>
                <a:schemeClr val="tx2"/>
              </a:solidFill>
            </a:endParaRPr>
          </a:p>
          <a:p>
            <a:pPr marL="342900" indent="-342900">
              <a:buAutoNum type="arabicPeriod"/>
            </a:pPr>
            <a:endParaRPr lang="en-US" sz="4400" b="1">
              <a:solidFill>
                <a:schemeClr val="tx2"/>
              </a:solidFill>
            </a:endParaRPr>
          </a:p>
          <a:p>
            <a:pPr marL="342900" indent="-342900">
              <a:buAutoNum type="arabicPeriod"/>
            </a:pPr>
            <a:r>
              <a:rPr lang="en-US" sz="4400" b="1">
                <a:solidFill>
                  <a:schemeClr val="tx2"/>
                </a:solidFill>
              </a:rPr>
              <a:t> Basic ERD</a:t>
            </a:r>
          </a:p>
          <a:p>
            <a:pPr marL="342900" indent="-342900">
              <a:buAutoNum type="arabicPeriod"/>
            </a:pPr>
            <a:endParaRPr lang="en-US" sz="4400" b="1">
              <a:solidFill>
                <a:schemeClr val="tx2"/>
              </a:solidFill>
            </a:endParaRPr>
          </a:p>
          <a:p>
            <a:pPr marL="342900" indent="-342900">
              <a:buAutoNum type="arabicPeriod"/>
            </a:pPr>
            <a:r>
              <a:rPr lang="en-US" sz="4400" b="1">
                <a:solidFill>
                  <a:schemeClr val="tx2"/>
                </a:solidFill>
              </a:rPr>
              <a:t> EERD</a:t>
            </a:r>
          </a:p>
          <a:p>
            <a:pPr marL="342900" indent="-342900">
              <a:buAutoNum type="arabicPeriod"/>
            </a:pPr>
            <a:endParaRPr lang="en-US" sz="4400" b="1">
              <a:solidFill>
                <a:schemeClr val="tx2"/>
              </a:solidFill>
            </a:endParaRPr>
          </a:p>
          <a:p>
            <a:pPr marL="342900" indent="-342900">
              <a:buAutoNum type="arabicPeriod"/>
            </a:pPr>
            <a:r>
              <a:rPr lang="en-US" sz="4400" b="1">
                <a:solidFill>
                  <a:schemeClr val="tx2"/>
                </a:solidFill>
              </a:rPr>
              <a:t> UML</a:t>
            </a:r>
          </a:p>
        </p:txBody>
      </p:sp>
    </p:spTree>
    <p:extLst>
      <p:ext uri="{BB962C8B-B14F-4D97-AF65-F5344CB8AC3E}">
        <p14:creationId xmlns:p14="http://schemas.microsoft.com/office/powerpoint/2010/main" val="14614730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791B0CAB3E51F439D61B3D26EDC1149" ma:contentTypeVersion="7" ma:contentTypeDescription="Create a new document." ma:contentTypeScope="" ma:versionID="5e4d07a84d1194b3938b7122b80871d2">
  <xsd:schema xmlns:xsd="http://www.w3.org/2001/XMLSchema" xmlns:xs="http://www.w3.org/2001/XMLSchema" xmlns:p="http://schemas.microsoft.com/office/2006/metadata/properties" xmlns:ns3="8007df6d-2881-4288-bd00-f23a69a05af0" xmlns:ns4="ac1ff1ab-4ad8-41a9-b2a3-5737a549986b" targetNamespace="http://schemas.microsoft.com/office/2006/metadata/properties" ma:root="true" ma:fieldsID="e4370f811a2f16d38aed980bd78d2cfa" ns3:_="" ns4:_="">
    <xsd:import namespace="8007df6d-2881-4288-bd00-f23a69a05af0"/>
    <xsd:import namespace="ac1ff1ab-4ad8-41a9-b2a3-5737a549986b"/>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007df6d-2881-4288-bd00-f23a69a05a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ac1ff1ab-4ad8-41a9-b2a3-5737a549986b"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CCB3FBC8-D1A9-41EF-B331-D3EB05CFAEAB}">
  <ds:schemaRefs>
    <ds:schemaRef ds:uri="8007df6d-2881-4288-bd00-f23a69a05af0"/>
    <ds:schemaRef ds:uri="ac1ff1ab-4ad8-41a9-b2a3-5737a549986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0E9FF98B-7FCB-420E-B8AF-6D962AF8503D}">
  <ds:schemaRefs>
    <ds:schemaRef ds:uri="http://schemas.microsoft.com/sharepoint/v3/contenttype/forms"/>
  </ds:schemaRefs>
</ds:datastoreItem>
</file>

<file path=customXml/itemProps3.xml><?xml version="1.0" encoding="utf-8"?>
<ds:datastoreItem xmlns:ds="http://schemas.openxmlformats.org/officeDocument/2006/customXml" ds:itemID="{474DEB4A-C6B9-4195-856B-A02F75613132}">
  <ds:schemaRefs>
    <ds:schemaRef ds:uri="8007df6d-2881-4288-bd00-f23a69a05af0"/>
    <ds:schemaRef ds:uri="ac1ff1ab-4ad8-41a9-b2a3-5737a549986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917</Words>
  <Application>Microsoft Macintosh PowerPoint</Application>
  <PresentationFormat>Custom</PresentationFormat>
  <Paragraphs>103</Paragraphs>
  <Slides>28</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Calibri</vt:lpstr>
      <vt:lpstr>Open Sauce SemiBold Bold</vt:lpstr>
      <vt:lpstr>Symbol</vt:lpstr>
      <vt:lpstr>Noto Sans Bold</vt:lpstr>
      <vt:lpstr>Arial</vt:lpstr>
      <vt:lpstr>Open Sans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Yellow Business Infographic</dc:title>
  <dc:creator>Korisnik</dc:creator>
  <cp:lastModifiedBy>Ankita Jayprakash Vartak</cp:lastModifiedBy>
  <cp:revision>250</cp:revision>
  <dcterms:created xsi:type="dcterms:W3CDTF">2006-08-16T00:00:00Z</dcterms:created>
  <dcterms:modified xsi:type="dcterms:W3CDTF">2022-12-08T04:58:19Z</dcterms:modified>
  <dc:identifier>DAFIz7vp0-k</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0x0101009791B0CAB3E51F439D61B3D26EDC1149</vt:lpwstr>
  </property>
</Properties>
</file>

<file path=docProps/thumbnail.jpeg>
</file>